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444" r:id="rId3"/>
    <p:sldId id="445" r:id="rId4"/>
    <p:sldId id="373" r:id="rId5"/>
    <p:sldId id="442" r:id="rId6"/>
    <p:sldId id="378" r:id="rId7"/>
    <p:sldId id="274" r:id="rId8"/>
    <p:sldId id="379" r:id="rId9"/>
    <p:sldId id="275" r:id="rId10"/>
    <p:sldId id="380" r:id="rId11"/>
    <p:sldId id="277" r:id="rId12"/>
    <p:sldId id="381" r:id="rId13"/>
    <p:sldId id="276" r:id="rId14"/>
    <p:sldId id="382" r:id="rId15"/>
    <p:sldId id="278" r:id="rId16"/>
    <p:sldId id="383" r:id="rId17"/>
    <p:sldId id="279" r:id="rId18"/>
    <p:sldId id="443" r:id="rId19"/>
    <p:sldId id="399" r:id="rId20"/>
    <p:sldId id="395" r:id="rId21"/>
    <p:sldId id="400" r:id="rId22"/>
    <p:sldId id="396" r:id="rId23"/>
    <p:sldId id="401" r:id="rId24"/>
    <p:sldId id="397" r:id="rId25"/>
    <p:sldId id="422"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5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2BFAF-6DCA-4089-9697-FF9ED7254015}" type="datetimeFigureOut">
              <a:rPr lang="zh-CN" altLang="en-US" smtClean="0"/>
              <a:pPr/>
              <a:t>2019-09-10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F0B5B-A1CB-49C6-9CE1-2DE497BA2225}" type="slidenum">
              <a:rPr lang="zh-CN" altLang="en-US" smtClean="0"/>
              <a:pPr/>
              <a:t>‹#›</a:t>
            </a:fld>
            <a:endParaRPr lang="zh-CN" altLang="en-US"/>
          </a:p>
        </p:txBody>
      </p:sp>
    </p:spTree>
    <p:extLst>
      <p:ext uri="{BB962C8B-B14F-4D97-AF65-F5344CB8AC3E}">
        <p14:creationId xmlns:p14="http://schemas.microsoft.com/office/powerpoint/2010/main" xmlns="" val="312404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sz="2400">
                <a:solidFill>
                  <a:schemeClr val="tx1"/>
                </a:solidFill>
                <a:latin typeface="Arial" panose="020B0604020202020204" pitchFamily="34" charset="0"/>
              </a:defRPr>
            </a:lvl1pPr>
            <a:lvl2pPr marL="742950" indent="-285750" defTabSz="957263">
              <a:defRPr sz="2400">
                <a:solidFill>
                  <a:schemeClr val="tx1"/>
                </a:solidFill>
                <a:latin typeface="Arial" panose="020B0604020202020204" pitchFamily="34" charset="0"/>
              </a:defRPr>
            </a:lvl2pPr>
            <a:lvl3pPr marL="1143000" indent="-228600" defTabSz="957263">
              <a:defRPr sz="2400">
                <a:solidFill>
                  <a:schemeClr val="tx1"/>
                </a:solidFill>
                <a:latin typeface="Arial" panose="020B0604020202020204" pitchFamily="34" charset="0"/>
              </a:defRPr>
            </a:lvl3pPr>
            <a:lvl4pPr marL="1600200" indent="-228600" defTabSz="957263">
              <a:defRPr sz="2400">
                <a:solidFill>
                  <a:schemeClr val="tx1"/>
                </a:solidFill>
                <a:latin typeface="Arial" panose="020B0604020202020204" pitchFamily="34" charset="0"/>
              </a:defRPr>
            </a:lvl4pPr>
            <a:lvl5pPr marL="2057400" indent="-228600" defTabSz="957263">
              <a:defRPr sz="2400">
                <a:solidFill>
                  <a:schemeClr val="tx1"/>
                </a:solidFill>
                <a:latin typeface="Arial" panose="020B0604020202020204" pitchFamily="34" charset="0"/>
              </a:defRPr>
            </a:lvl5pPr>
            <a:lvl6pPr marL="2514600" indent="-228600" algn="ctr" defTabSz="957263"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57263"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57263"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57263"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420469F3-96D9-4493-9ACF-47CF08A71B3B}" type="slidenum">
              <a:rPr lang="en-US" altLang="zh-CN" sz="900"/>
              <a:pPr/>
              <a:t>2</a:t>
            </a:fld>
            <a:endParaRPr lang="en-US" altLang="zh-CN" sz="9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smtClean="0">
              <a:latin typeface="Arial" panose="020B0604020202020204" pitchFamily="34" charset="0"/>
            </a:endParaRPr>
          </a:p>
        </p:txBody>
      </p:sp>
    </p:spTree>
    <p:extLst>
      <p:ext uri="{BB962C8B-B14F-4D97-AF65-F5344CB8AC3E}">
        <p14:creationId xmlns:p14="http://schemas.microsoft.com/office/powerpoint/2010/main" xmlns="" val="78158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sz="2400">
                <a:solidFill>
                  <a:schemeClr val="tx1"/>
                </a:solidFill>
                <a:latin typeface="Arial" panose="020B0604020202020204" pitchFamily="34" charset="0"/>
              </a:defRPr>
            </a:lvl1pPr>
            <a:lvl2pPr marL="742950" indent="-285750" defTabSz="957263">
              <a:defRPr sz="2400">
                <a:solidFill>
                  <a:schemeClr val="tx1"/>
                </a:solidFill>
                <a:latin typeface="Arial" panose="020B0604020202020204" pitchFamily="34" charset="0"/>
              </a:defRPr>
            </a:lvl2pPr>
            <a:lvl3pPr marL="1143000" indent="-228600" defTabSz="957263">
              <a:defRPr sz="2400">
                <a:solidFill>
                  <a:schemeClr val="tx1"/>
                </a:solidFill>
                <a:latin typeface="Arial" panose="020B0604020202020204" pitchFamily="34" charset="0"/>
              </a:defRPr>
            </a:lvl3pPr>
            <a:lvl4pPr marL="1600200" indent="-228600" defTabSz="957263">
              <a:defRPr sz="2400">
                <a:solidFill>
                  <a:schemeClr val="tx1"/>
                </a:solidFill>
                <a:latin typeface="Arial" panose="020B0604020202020204" pitchFamily="34" charset="0"/>
              </a:defRPr>
            </a:lvl4pPr>
            <a:lvl5pPr marL="2057400" indent="-228600" defTabSz="957263">
              <a:defRPr sz="2400">
                <a:solidFill>
                  <a:schemeClr val="tx1"/>
                </a:solidFill>
                <a:latin typeface="Arial" panose="020B0604020202020204" pitchFamily="34" charset="0"/>
              </a:defRPr>
            </a:lvl5pPr>
            <a:lvl6pPr marL="2514600" indent="-228600" algn="ctr" defTabSz="957263"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57263"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57263"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57263"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fld id="{FF04F27F-52E3-4993-9A3D-55D7434D4C6E}" type="slidenum">
              <a:rPr lang="en-US" altLang="zh-CN" sz="900"/>
              <a:pPr/>
              <a:t>3</a:t>
            </a:fld>
            <a:endParaRPr lang="en-US" altLang="zh-CN" sz="9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smtClean="0">
              <a:latin typeface="Arial" panose="020B0604020202020204" pitchFamily="34" charset="0"/>
            </a:endParaRPr>
          </a:p>
        </p:txBody>
      </p:sp>
    </p:spTree>
    <p:extLst>
      <p:ext uri="{BB962C8B-B14F-4D97-AF65-F5344CB8AC3E}">
        <p14:creationId xmlns:p14="http://schemas.microsoft.com/office/powerpoint/2010/main" xmlns="" val="1532974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latin typeface="Arial"/>
                <a:ea typeface="黑体"/>
              </a:rPr>
              <a:pPr/>
              <a:t>19</a:t>
            </a:fld>
            <a:endParaRPr lang="zh-CN" sz="800">
              <a:latin typeface="Arial"/>
              <a:ea typeface="黑体"/>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altLang="zh-CN" sz="1200" kern="1200" dirty="0" smtClean="0">
                <a:solidFill>
                  <a:schemeClr val="tx1"/>
                </a:solidFill>
                <a:latin typeface="Arial"/>
                <a:ea typeface="黑体"/>
              </a:rPr>
              <a:t>1.4 – </a:t>
            </a:r>
            <a:r>
              <a:rPr lang="zh-CN" altLang="en-US" sz="1200" kern="1200" dirty="0" smtClean="0">
                <a:solidFill>
                  <a:schemeClr val="tx1"/>
                </a:solidFill>
                <a:latin typeface="Arial"/>
                <a:ea typeface="黑体"/>
              </a:rPr>
              <a:t>不断变化的网络环境</a:t>
            </a:r>
          </a:p>
          <a:p>
            <a:pPr>
              <a:lnSpc>
                <a:spcPct val="80000"/>
              </a:lnSpc>
              <a:buFontTx/>
              <a:buNone/>
            </a:pPr>
            <a:r>
              <a:rPr lang="en-US" altLang="zh-CN" dirty="0" smtClean="0">
                <a:latin typeface="Arial"/>
                <a:ea typeface="黑体"/>
              </a:rPr>
              <a:t>1.4.1 – </a:t>
            </a:r>
            <a:r>
              <a:rPr lang="zh-CN" altLang="en-US" dirty="0" smtClean="0">
                <a:latin typeface="Arial"/>
                <a:ea typeface="黑体"/>
              </a:rPr>
              <a:t>网络趋势</a:t>
            </a:r>
          </a:p>
          <a:p>
            <a:pPr>
              <a:lnSpc>
                <a:spcPct val="80000"/>
              </a:lnSpc>
              <a:buFontTx/>
              <a:buNone/>
            </a:pPr>
            <a:endParaRPr lang="zh-CN" altLang="en-US" dirty="0">
              <a:latin typeface="Arial"/>
              <a:ea typeface="黑体"/>
            </a:endParaRPr>
          </a:p>
        </p:txBody>
      </p:sp>
    </p:spTree>
    <p:extLst>
      <p:ext uri="{BB962C8B-B14F-4D97-AF65-F5344CB8AC3E}">
        <p14:creationId xmlns:p14="http://schemas.microsoft.com/office/powerpoint/2010/main" xmlns="" val="268259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a:t>
            </a:r>
            <a:r>
              <a:rPr lang="en-US" sz="1200" kern="1200" baseline="0" dirty="0" smtClean="0">
                <a:solidFill>
                  <a:schemeClr val="tx1"/>
                </a:solidFill>
                <a:latin typeface="Arial" charset="0"/>
                <a:ea typeface="ＭＳ Ｐゴシック" charset="0"/>
                <a:cs typeface="ＭＳ Ｐゴシック" charset="0"/>
              </a:rPr>
              <a:t> – The Changing Network Environment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1.4.1 – Network</a:t>
            </a:r>
            <a:r>
              <a:rPr lang="en-US" baseline="0" dirty="0" smtClean="0">
                <a:latin typeface="Arial" charset="0"/>
              </a:rPr>
              <a:t> Trends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xmlns="" val="125941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latin typeface="Arial"/>
                <a:ea typeface="黑体"/>
              </a:rPr>
              <a:pPr/>
              <a:t>21</a:t>
            </a:fld>
            <a:endParaRPr lang="zh-CN" sz="800">
              <a:latin typeface="Arial"/>
              <a:ea typeface="黑体"/>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altLang="zh-CN" sz="1200" kern="1200" dirty="0" smtClean="0">
                <a:solidFill>
                  <a:schemeClr val="tx1"/>
                </a:solidFill>
                <a:latin typeface="Arial"/>
                <a:ea typeface="黑体"/>
              </a:rPr>
              <a:t>1.4 – </a:t>
            </a:r>
            <a:r>
              <a:rPr lang="zh-CN" altLang="en-US" sz="1200" kern="1200" dirty="0" smtClean="0">
                <a:solidFill>
                  <a:schemeClr val="tx1"/>
                </a:solidFill>
                <a:latin typeface="Arial"/>
                <a:ea typeface="黑体"/>
              </a:rPr>
              <a:t>不断变化的网络环境</a:t>
            </a:r>
          </a:p>
          <a:p>
            <a:pPr>
              <a:lnSpc>
                <a:spcPct val="80000"/>
              </a:lnSpc>
              <a:buFontTx/>
              <a:buNone/>
            </a:pPr>
            <a:r>
              <a:rPr lang="en-US" altLang="zh-CN" dirty="0" smtClean="0">
                <a:latin typeface="Arial"/>
                <a:ea typeface="黑体"/>
              </a:rPr>
              <a:t>1.4.2 </a:t>
            </a:r>
            <a:r>
              <a:rPr lang="en-US" altLang="zh-CN" dirty="0">
                <a:latin typeface="Arial"/>
                <a:ea typeface="黑体"/>
              </a:rPr>
              <a:t>– </a:t>
            </a:r>
            <a:r>
              <a:rPr lang="zh-CN" altLang="en-US" dirty="0" smtClean="0">
                <a:latin typeface="Arial"/>
                <a:ea typeface="黑体"/>
              </a:rPr>
              <a:t>家庭网络技术</a:t>
            </a:r>
          </a:p>
          <a:p>
            <a:pPr>
              <a:lnSpc>
                <a:spcPct val="80000"/>
              </a:lnSpc>
              <a:buFontTx/>
              <a:buNone/>
            </a:pPr>
            <a:endParaRPr lang="zh-CN" altLang="en-US" dirty="0">
              <a:latin typeface="Arial"/>
              <a:ea typeface="黑体"/>
            </a:endParaRPr>
          </a:p>
        </p:txBody>
      </p:sp>
    </p:spTree>
    <p:extLst>
      <p:ext uri="{BB962C8B-B14F-4D97-AF65-F5344CB8AC3E}">
        <p14:creationId xmlns:p14="http://schemas.microsoft.com/office/powerpoint/2010/main" xmlns="" val="298936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a:t>
            </a:r>
            <a:r>
              <a:rPr lang="en-US" sz="1200" kern="1200" baseline="0" dirty="0" smtClean="0">
                <a:solidFill>
                  <a:schemeClr val="tx1"/>
                </a:solidFill>
                <a:latin typeface="Arial" charset="0"/>
                <a:ea typeface="ＭＳ Ｐゴシック" charset="0"/>
                <a:cs typeface="ＭＳ Ｐゴシック" charset="0"/>
              </a:rPr>
              <a:t> – The Changing Network Environment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1.4.2</a:t>
            </a:r>
            <a:r>
              <a:rPr lang="en-US" baseline="0" dirty="0" smtClean="0">
                <a:latin typeface="Arial" charset="0"/>
              </a:rPr>
              <a:t> - </a:t>
            </a:r>
            <a:r>
              <a:rPr lang="en-US" dirty="0" smtClean="0">
                <a:latin typeface="Arial" charset="0"/>
              </a:rPr>
              <a:t>Networking Technologies for the Home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xmlns="" val="637955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latin typeface="Arial"/>
                <a:ea typeface="黑体"/>
              </a:rPr>
              <a:pPr/>
              <a:t>23</a:t>
            </a:fld>
            <a:endParaRPr lang="zh-CN" sz="800">
              <a:latin typeface="Arial"/>
              <a:ea typeface="黑体"/>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altLang="zh-CN" sz="1200" kern="1200" dirty="0" smtClean="0">
                <a:solidFill>
                  <a:schemeClr val="tx1"/>
                </a:solidFill>
                <a:latin typeface="Arial"/>
                <a:ea typeface="黑体"/>
              </a:rPr>
              <a:t>1.4 – </a:t>
            </a:r>
            <a:r>
              <a:rPr lang="zh-CN" altLang="en-US" sz="1200" kern="1200" dirty="0" smtClean="0">
                <a:solidFill>
                  <a:schemeClr val="tx1"/>
                </a:solidFill>
                <a:latin typeface="Arial"/>
                <a:ea typeface="黑体"/>
              </a:rPr>
              <a:t>不断变化的网络环境</a:t>
            </a:r>
          </a:p>
          <a:p>
            <a:pPr>
              <a:lnSpc>
                <a:spcPct val="80000"/>
              </a:lnSpc>
              <a:buFontTx/>
              <a:buNone/>
            </a:pPr>
            <a:r>
              <a:rPr lang="en-US" altLang="zh-CN" dirty="0" smtClean="0">
                <a:latin typeface="Arial"/>
                <a:ea typeface="黑体"/>
              </a:rPr>
              <a:t>1.4.3 – </a:t>
            </a:r>
            <a:r>
              <a:rPr lang="zh-CN" altLang="en-US" dirty="0" smtClean="0">
                <a:latin typeface="Arial"/>
                <a:ea typeface="黑体"/>
              </a:rPr>
              <a:t>网络安全</a:t>
            </a:r>
          </a:p>
          <a:p>
            <a:pPr>
              <a:lnSpc>
                <a:spcPct val="80000"/>
              </a:lnSpc>
              <a:buFontTx/>
              <a:buNone/>
            </a:pPr>
            <a:endParaRPr lang="zh-CN" altLang="en-US" dirty="0">
              <a:latin typeface="Arial"/>
              <a:ea typeface="黑体"/>
            </a:endParaRPr>
          </a:p>
        </p:txBody>
      </p:sp>
    </p:spTree>
    <p:extLst>
      <p:ext uri="{BB962C8B-B14F-4D97-AF65-F5344CB8AC3E}">
        <p14:creationId xmlns:p14="http://schemas.microsoft.com/office/powerpoint/2010/main" xmlns="" val="2097298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a:t>
            </a:r>
            <a:r>
              <a:rPr lang="en-US" sz="1200" kern="1200" baseline="0" dirty="0" smtClean="0">
                <a:solidFill>
                  <a:schemeClr val="tx1"/>
                </a:solidFill>
                <a:latin typeface="Arial" charset="0"/>
                <a:ea typeface="ＭＳ Ｐゴシック" charset="0"/>
                <a:cs typeface="ＭＳ Ｐゴシック" charset="0"/>
              </a:rPr>
              <a:t> – The Changing Network Environment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1.4.3 – Network</a:t>
            </a:r>
            <a:r>
              <a:rPr lang="en-US" baseline="0" dirty="0" smtClean="0">
                <a:latin typeface="Arial" charset="0"/>
              </a:rPr>
              <a:t> Security</a:t>
            </a:r>
            <a:endParaRPr lang="en-US" dirty="0" smtClean="0"/>
          </a:p>
          <a:p>
            <a:pPr>
              <a:lnSpc>
                <a:spcPct val="80000"/>
              </a:lnSpc>
              <a:buFontTx/>
              <a:buNone/>
            </a:pPr>
            <a:endParaRPr lang="en-US" dirty="0"/>
          </a:p>
        </p:txBody>
      </p:sp>
    </p:spTree>
    <p:extLst>
      <p:ext uri="{BB962C8B-B14F-4D97-AF65-F5344CB8AC3E}">
        <p14:creationId xmlns:p14="http://schemas.microsoft.com/office/powerpoint/2010/main" xmlns="" val="2559841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0" y="1772817"/>
            <a:ext cx="9144000" cy="1944215"/>
          </a:xfrm>
        </p:spPr>
        <p:style>
          <a:lnRef idx="3">
            <a:schemeClr val="lt1"/>
          </a:lnRef>
          <a:fillRef idx="1">
            <a:schemeClr val="accent1"/>
          </a:fillRef>
          <a:effectRef idx="1">
            <a:schemeClr val="accent1"/>
          </a:effectRef>
          <a:fontRef idx="none"/>
        </p:style>
        <p:txBody>
          <a:bodyPr>
            <a:normAutofit/>
          </a:bodyPr>
          <a:lstStyle>
            <a:lvl1pPr>
              <a:defRPr sz="4800"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PhagsPa" pitchFamily="34" charset="0"/>
                <a:ea typeface="黑体" pitchFamily="49" charset="-122"/>
              </a:defRPr>
            </a:lvl1pPr>
          </a:lstStyle>
          <a:p>
            <a:r>
              <a:rPr lang="zh-CN" altLang="en-US" dirty="0" smtClean="0"/>
              <a:t>单击录入内容标题</a:t>
            </a:r>
            <a:r>
              <a:rPr lang="en-US" altLang="zh-CN" dirty="0" smtClean="0"/>
              <a:t/>
            </a:r>
            <a:br>
              <a:rPr lang="en-US" altLang="zh-CN" dirty="0" smtClean="0"/>
            </a:br>
            <a:r>
              <a:rPr lang="en-US" altLang="zh-CN" dirty="0" smtClean="0"/>
              <a:t>Input the title of contact</a:t>
            </a:r>
            <a:endParaRPr lang="zh-CN" altLang="en-US" dirty="0"/>
          </a:p>
        </p:txBody>
      </p:sp>
      <p:sp>
        <p:nvSpPr>
          <p:cNvPr id="3" name="副标题 2"/>
          <p:cNvSpPr>
            <a:spLocks noGrp="1"/>
          </p:cNvSpPr>
          <p:nvPr>
            <p:ph type="subTitle" idx="1" hasCustomPrompt="1"/>
          </p:nvPr>
        </p:nvSpPr>
        <p:spPr>
          <a:xfrm>
            <a:off x="1371600" y="4365104"/>
            <a:ext cx="6400800" cy="1273696"/>
          </a:xfrm>
        </p:spPr>
        <p:txBody>
          <a:bodyPr>
            <a:normAutofit/>
          </a:bodyPr>
          <a:lstStyle>
            <a:lvl1pPr marL="0" indent="0" algn="ctr">
              <a:buNone/>
              <a:defRPr sz="2400">
                <a:solidFill>
                  <a:schemeClr val="accent2"/>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单击编辑副标题，如 学校名称 </a:t>
            </a:r>
            <a:r>
              <a:rPr lang="en-US" altLang="zh-CN" dirty="0" smtClean="0"/>
              <a:t>| </a:t>
            </a:r>
            <a:r>
              <a:rPr lang="zh-CN" altLang="en-US" dirty="0" smtClean="0"/>
              <a:t>教师姓名</a:t>
            </a:r>
            <a:endParaRPr lang="zh-CN" altLang="en-US" dirty="0"/>
          </a:p>
        </p:txBody>
      </p:sp>
      <p:grpSp>
        <p:nvGrpSpPr>
          <p:cNvPr id="7" name="组合 6"/>
          <p:cNvGrpSpPr/>
          <p:nvPr userDrawn="1"/>
        </p:nvGrpSpPr>
        <p:grpSpPr>
          <a:xfrm>
            <a:off x="4698207" y="418292"/>
            <a:ext cx="4176464" cy="436377"/>
            <a:chOff x="539552" y="456026"/>
            <a:chExt cx="6173435" cy="677418"/>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456028"/>
              <a:ext cx="1512168" cy="677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051713" y="456026"/>
              <a:ext cx="4661274" cy="677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180080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795"/>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57795"/>
            <a:ext cx="6019800" cy="5851525"/>
          </a:xfr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灯片编号占位符 5"/>
          <p:cNvSpPr>
            <a:spLocks noGrp="1"/>
          </p:cNvSpPr>
          <p:nvPr>
            <p:ph type="sldNum" sz="quarter" idx="4"/>
          </p:nvPr>
        </p:nvSpPr>
        <p:spPr>
          <a:xfrm>
            <a:off x="8100392" y="6356350"/>
            <a:ext cx="586408" cy="365125"/>
          </a:xfrm>
          <a:prstGeom prst="rect">
            <a:avLst/>
          </a:prstGeom>
        </p:spPr>
        <p:txBody>
          <a:bodyPr/>
          <a:lstStyle>
            <a:lvl1pPr algn="ctr">
              <a:defRPr/>
            </a:lvl1pPr>
          </a:lstStyle>
          <a:p>
            <a:fld id="{ADEBD1CD-C7FE-4592-A1C5-9A076F0A64DE}" type="slidenum">
              <a:rPr lang="zh-CN" altLang="en-US" smtClean="0"/>
              <a:pPr/>
              <a:t>‹#›</a:t>
            </a:fld>
            <a:endParaRPr lang="zh-CN" altLang="en-US" dirty="0"/>
          </a:p>
        </p:txBody>
      </p:sp>
      <p:grpSp>
        <p:nvGrpSpPr>
          <p:cNvPr id="8" name="组合 7"/>
          <p:cNvGrpSpPr/>
          <p:nvPr userDrawn="1"/>
        </p:nvGrpSpPr>
        <p:grpSpPr>
          <a:xfrm>
            <a:off x="0" y="44624"/>
            <a:ext cx="9144000" cy="332656"/>
            <a:chOff x="0" y="44624"/>
            <a:chExt cx="9144000" cy="332656"/>
          </a:xfrm>
        </p:grpSpPr>
        <p:sp>
          <p:nvSpPr>
            <p:cNvPr id="9" name="矩形 8"/>
            <p:cNvSpPr/>
            <p:nvPr userDrawn="1"/>
          </p:nvSpPr>
          <p:spPr>
            <a:xfrm>
              <a:off x="0" y="116632"/>
              <a:ext cx="9144000" cy="216024"/>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2" cstate="print">
              <a:extLst>
                <a:ext uri="{BEBA8EAE-BF5A-486C-A8C5-ECC9F3942E4B}">
                  <a14:imgProps xmlns:a14="http://schemas.microsoft.com/office/drawing/2010/main" xmlns="">
                    <a14:imgLayer r:embed="rId3">
                      <a14:imgEffect>
                        <a14:sharpenSoften amount="-70000"/>
                      </a14:imgEffect>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7380312" y="44624"/>
              <a:ext cx="1508834" cy="332656"/>
            </a:xfrm>
            <a:prstGeom prst="rect">
              <a:avLst/>
            </a:prstGeom>
            <a:effectLst/>
            <a:scene3d>
              <a:camera prst="perspectiveAbove"/>
              <a:lightRig rig="threePt" dir="t"/>
            </a:scene3d>
          </p:spPr>
        </p:pic>
      </p:grpSp>
    </p:spTree>
    <p:extLst>
      <p:ext uri="{BB962C8B-B14F-4D97-AF65-F5344CB8AC3E}">
        <p14:creationId xmlns:p14="http://schemas.microsoft.com/office/powerpoint/2010/main" xmlns="" val="32887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13792"/>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E5C98E-E986-48D5-945F-C2373DDFC81B}" type="datetimeFigureOut">
              <a:rPr lang="zh-CN" altLang="en-US" smtClean="0"/>
              <a:pPr/>
              <a:t>2019-09-10</a:t>
            </a:fld>
            <a:endParaRPr lang="zh-CN" altLang="en-US"/>
          </a:p>
        </p:txBody>
      </p:sp>
      <p:sp>
        <p:nvSpPr>
          <p:cNvPr id="5" name="页脚占位符 4"/>
          <p:cNvSpPr>
            <a:spLocks noGrp="1"/>
          </p:cNvSpPr>
          <p:nvPr>
            <p:ph type="ftr" sz="quarter" idx="11"/>
          </p:nvPr>
        </p:nvSpPr>
        <p:spPr/>
        <p:txBody>
          <a:bodyPr/>
          <a:lstStyle/>
          <a:p>
            <a:endParaRPr lang="zh-CN" altLang="en-US"/>
          </a:p>
        </p:txBody>
      </p:sp>
      <p:grpSp>
        <p:nvGrpSpPr>
          <p:cNvPr id="9" name="组合 8"/>
          <p:cNvGrpSpPr/>
          <p:nvPr userDrawn="1"/>
        </p:nvGrpSpPr>
        <p:grpSpPr>
          <a:xfrm>
            <a:off x="0" y="44624"/>
            <a:ext cx="9144000" cy="332656"/>
            <a:chOff x="0" y="44624"/>
            <a:chExt cx="9144000" cy="332656"/>
          </a:xfrm>
        </p:grpSpPr>
        <p:sp>
          <p:nvSpPr>
            <p:cNvPr id="7" name="矩形 6"/>
            <p:cNvSpPr/>
            <p:nvPr userDrawn="1"/>
          </p:nvSpPr>
          <p:spPr>
            <a:xfrm>
              <a:off x="0" y="116632"/>
              <a:ext cx="9144000" cy="183814"/>
            </a:xfrm>
            <a:prstGeom prst="rect">
              <a:avLst/>
            </a:prstGeom>
            <a:gradFill>
              <a:gsLst>
                <a:gs pos="0">
                  <a:schemeClr val="accent1">
                    <a:shade val="51000"/>
                    <a:satMod val="130000"/>
                    <a:lumMod val="97000"/>
                    <a:alpha val="22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print">
              <a:extLst>
                <a:ext uri="{BEBA8EAE-BF5A-486C-A8C5-ECC9F3942E4B}">
                  <a14:imgProps xmlns:a14="http://schemas.microsoft.com/office/drawing/2010/main" xmlns="">
                    <a14:imgLayer r:embed="rId3">
                      <a14:imgEffect>
                        <a14:sharpenSoften amount="-70000"/>
                      </a14:imgEffect>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7380312" y="44624"/>
              <a:ext cx="1508834" cy="332656"/>
            </a:xfrm>
            <a:prstGeom prst="rect">
              <a:avLst/>
            </a:prstGeom>
            <a:effectLst/>
            <a:scene3d>
              <a:camera prst="perspectiveAbove"/>
              <a:lightRig rig="threePt" dir="t"/>
            </a:scene3d>
          </p:spPr>
        </p:pic>
      </p:grpSp>
      <p:sp>
        <p:nvSpPr>
          <p:cNvPr id="10" name="灯片编号占位符 5"/>
          <p:cNvSpPr>
            <a:spLocks noGrp="1"/>
          </p:cNvSpPr>
          <p:nvPr>
            <p:ph type="sldNum" sz="quarter" idx="4"/>
          </p:nvPr>
        </p:nvSpPr>
        <p:spPr>
          <a:xfrm>
            <a:off x="8100392" y="6356350"/>
            <a:ext cx="586408" cy="365125"/>
          </a:xfrm>
          <a:prstGeom prst="rect">
            <a:avLst/>
          </a:prstGeom>
        </p:spPr>
        <p:txBody>
          <a:bodyPr/>
          <a:lstStyle>
            <a:lvl1pPr algn="ctr">
              <a:defRPr/>
            </a:lvl1pPr>
          </a:lstStyle>
          <a:p>
            <a:fld id="{ADEBD1CD-C7FE-4592-A1C5-9A076F0A64DE}" type="slidenum">
              <a:rPr lang="zh-CN" altLang="en-US" smtClean="0"/>
              <a:pPr/>
              <a:t>‹#›</a:t>
            </a:fld>
            <a:endParaRPr lang="zh-CN" altLang="en-US" dirty="0"/>
          </a:p>
        </p:txBody>
      </p:sp>
    </p:spTree>
    <p:extLst>
      <p:ext uri="{BB962C8B-B14F-4D97-AF65-F5344CB8AC3E}">
        <p14:creationId xmlns:p14="http://schemas.microsoft.com/office/powerpoint/2010/main" xmlns="" val="3212273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13792"/>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71134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71134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灯片编号占位符 5"/>
          <p:cNvSpPr>
            <a:spLocks noGrp="1"/>
          </p:cNvSpPr>
          <p:nvPr>
            <p:ph type="sldNum" sz="quarter" idx="4"/>
          </p:nvPr>
        </p:nvSpPr>
        <p:spPr>
          <a:xfrm>
            <a:off x="8100392" y="6356350"/>
            <a:ext cx="586408" cy="365125"/>
          </a:xfrm>
          <a:prstGeom prst="rect">
            <a:avLst/>
          </a:prstGeom>
        </p:spPr>
        <p:txBody>
          <a:bodyPr/>
          <a:lstStyle>
            <a:lvl1pPr algn="ctr">
              <a:defRPr/>
            </a:lvl1pPr>
          </a:lstStyle>
          <a:p>
            <a:fld id="{ADEBD1CD-C7FE-4592-A1C5-9A076F0A64DE}" type="slidenum">
              <a:rPr lang="zh-CN" altLang="en-US" smtClean="0"/>
              <a:pPr/>
              <a:t>‹#›</a:t>
            </a:fld>
            <a:endParaRPr lang="zh-CN" altLang="en-US" dirty="0"/>
          </a:p>
        </p:txBody>
      </p:sp>
      <p:grpSp>
        <p:nvGrpSpPr>
          <p:cNvPr id="9" name="组合 8"/>
          <p:cNvGrpSpPr/>
          <p:nvPr userDrawn="1"/>
        </p:nvGrpSpPr>
        <p:grpSpPr>
          <a:xfrm>
            <a:off x="0" y="44624"/>
            <a:ext cx="9144000" cy="332656"/>
            <a:chOff x="0" y="44624"/>
            <a:chExt cx="9144000" cy="332656"/>
          </a:xfrm>
        </p:grpSpPr>
        <p:sp>
          <p:nvSpPr>
            <p:cNvPr id="10" name="矩形 9"/>
            <p:cNvSpPr/>
            <p:nvPr userDrawn="1"/>
          </p:nvSpPr>
          <p:spPr>
            <a:xfrm>
              <a:off x="0" y="116632"/>
              <a:ext cx="9144000" cy="216024"/>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print">
              <a:extLst>
                <a:ext uri="{BEBA8EAE-BF5A-486C-A8C5-ECC9F3942E4B}">
                  <a14:imgProps xmlns:a14="http://schemas.microsoft.com/office/drawing/2010/main" xmlns="">
                    <a14:imgLayer r:embed="rId3">
                      <a14:imgEffect>
                        <a14:sharpenSoften amount="-70000"/>
                      </a14:imgEffect>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7380312" y="44624"/>
              <a:ext cx="1508834" cy="332656"/>
            </a:xfrm>
            <a:prstGeom prst="rect">
              <a:avLst/>
            </a:prstGeom>
            <a:effectLst/>
            <a:scene3d>
              <a:camera prst="perspectiveAbove"/>
              <a:lightRig rig="threePt" dir="t"/>
            </a:scene3d>
          </p:spPr>
        </p:pic>
      </p:grpSp>
    </p:spTree>
    <p:extLst>
      <p:ext uri="{BB962C8B-B14F-4D97-AF65-F5344CB8AC3E}">
        <p14:creationId xmlns:p14="http://schemas.microsoft.com/office/powerpoint/2010/main" xmlns="" val="176088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795"/>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71827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35803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71827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35803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 name="灯片编号占位符 5"/>
          <p:cNvSpPr>
            <a:spLocks noGrp="1"/>
          </p:cNvSpPr>
          <p:nvPr>
            <p:ph type="sldNum" sz="quarter" idx="10"/>
          </p:nvPr>
        </p:nvSpPr>
        <p:spPr>
          <a:xfrm>
            <a:off x="8100392" y="6356350"/>
            <a:ext cx="586408" cy="365125"/>
          </a:xfrm>
          <a:prstGeom prst="rect">
            <a:avLst/>
          </a:prstGeom>
        </p:spPr>
        <p:txBody>
          <a:bodyPr/>
          <a:lstStyle>
            <a:lvl1pPr algn="ctr">
              <a:defRPr/>
            </a:lvl1pPr>
          </a:lstStyle>
          <a:p>
            <a:fld id="{ADEBD1CD-C7FE-4592-A1C5-9A076F0A64DE}" type="slidenum">
              <a:rPr lang="zh-CN" altLang="en-US" smtClean="0"/>
              <a:pPr/>
              <a:t>‹#›</a:t>
            </a:fld>
            <a:endParaRPr lang="zh-CN" altLang="en-US" dirty="0"/>
          </a:p>
        </p:txBody>
      </p:sp>
      <p:grpSp>
        <p:nvGrpSpPr>
          <p:cNvPr id="11" name="组合 10"/>
          <p:cNvGrpSpPr/>
          <p:nvPr userDrawn="1"/>
        </p:nvGrpSpPr>
        <p:grpSpPr>
          <a:xfrm>
            <a:off x="0" y="44624"/>
            <a:ext cx="9144000" cy="332656"/>
            <a:chOff x="0" y="44624"/>
            <a:chExt cx="9144000" cy="332656"/>
          </a:xfrm>
        </p:grpSpPr>
        <p:sp>
          <p:nvSpPr>
            <p:cNvPr id="12" name="矩形 11"/>
            <p:cNvSpPr/>
            <p:nvPr userDrawn="1"/>
          </p:nvSpPr>
          <p:spPr>
            <a:xfrm>
              <a:off x="0" y="116632"/>
              <a:ext cx="9144000" cy="216024"/>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a:blip r:embed="rId2" cstate="print">
              <a:extLst>
                <a:ext uri="{BEBA8EAE-BF5A-486C-A8C5-ECC9F3942E4B}">
                  <a14:imgProps xmlns:a14="http://schemas.microsoft.com/office/drawing/2010/main" xmlns="">
                    <a14:imgLayer r:embed="rId3">
                      <a14:imgEffect>
                        <a14:sharpenSoften amount="-70000"/>
                      </a14:imgEffect>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7380312" y="44624"/>
              <a:ext cx="1508834" cy="332656"/>
            </a:xfrm>
            <a:prstGeom prst="rect">
              <a:avLst/>
            </a:prstGeom>
            <a:effectLst/>
            <a:scene3d>
              <a:camera prst="perspectiveAbove"/>
              <a:lightRig rig="threePt" dir="t"/>
            </a:scene3d>
          </p:spPr>
        </p:pic>
      </p:grpSp>
    </p:spTree>
    <p:extLst>
      <p:ext uri="{BB962C8B-B14F-4D97-AF65-F5344CB8AC3E}">
        <p14:creationId xmlns:p14="http://schemas.microsoft.com/office/powerpoint/2010/main" xmlns="" val="12849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413792"/>
            <a:ext cx="8229600" cy="1143000"/>
          </a:xfrm>
        </p:spPr>
        <p:txBody>
          <a:bodyPr/>
          <a:lstStyle/>
          <a:p>
            <a:r>
              <a:rPr lang="zh-CN" altLang="en-US" smtClean="0"/>
              <a:t>单击此处编辑母版标题样式</a:t>
            </a:r>
            <a:endParaRPr lang="zh-CN" altLang="en-US"/>
          </a:p>
        </p:txBody>
      </p:sp>
      <p:sp>
        <p:nvSpPr>
          <p:cNvPr id="6" name="灯片编号占位符 5"/>
          <p:cNvSpPr>
            <a:spLocks noGrp="1"/>
          </p:cNvSpPr>
          <p:nvPr>
            <p:ph type="sldNum" sz="quarter" idx="4"/>
          </p:nvPr>
        </p:nvSpPr>
        <p:spPr>
          <a:xfrm>
            <a:off x="8100392" y="6356350"/>
            <a:ext cx="586408" cy="365125"/>
          </a:xfrm>
          <a:prstGeom prst="rect">
            <a:avLst/>
          </a:prstGeom>
        </p:spPr>
        <p:txBody>
          <a:bodyPr/>
          <a:lstStyle>
            <a:lvl1pPr algn="ctr">
              <a:defRPr/>
            </a:lvl1pPr>
          </a:lstStyle>
          <a:p>
            <a:fld id="{ADEBD1CD-C7FE-4592-A1C5-9A076F0A64DE}" type="slidenum">
              <a:rPr lang="zh-CN" altLang="en-US" smtClean="0"/>
              <a:pPr/>
              <a:t>‹#›</a:t>
            </a:fld>
            <a:endParaRPr lang="zh-CN" altLang="en-US" dirty="0"/>
          </a:p>
        </p:txBody>
      </p:sp>
      <p:grpSp>
        <p:nvGrpSpPr>
          <p:cNvPr id="7" name="组合 6"/>
          <p:cNvGrpSpPr/>
          <p:nvPr userDrawn="1"/>
        </p:nvGrpSpPr>
        <p:grpSpPr>
          <a:xfrm>
            <a:off x="0" y="44624"/>
            <a:ext cx="9144000" cy="332656"/>
            <a:chOff x="0" y="44624"/>
            <a:chExt cx="9144000" cy="332656"/>
          </a:xfrm>
        </p:grpSpPr>
        <p:sp>
          <p:nvSpPr>
            <p:cNvPr id="8" name="矩形 7"/>
            <p:cNvSpPr/>
            <p:nvPr userDrawn="1"/>
          </p:nvSpPr>
          <p:spPr>
            <a:xfrm>
              <a:off x="0" y="116632"/>
              <a:ext cx="9144000" cy="216024"/>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cstate="print">
              <a:extLst>
                <a:ext uri="{BEBA8EAE-BF5A-486C-A8C5-ECC9F3942E4B}">
                  <a14:imgProps xmlns:a14="http://schemas.microsoft.com/office/drawing/2010/main" xmlns="">
                    <a14:imgLayer r:embed="rId3">
                      <a14:imgEffect>
                        <a14:sharpenSoften amount="-70000"/>
                      </a14:imgEffect>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7380312" y="44624"/>
              <a:ext cx="1508834" cy="332656"/>
            </a:xfrm>
            <a:prstGeom prst="rect">
              <a:avLst/>
            </a:prstGeom>
            <a:effectLst/>
            <a:scene3d>
              <a:camera prst="perspectiveAbove"/>
              <a:lightRig rig="threePt" dir="t"/>
            </a:scene3d>
          </p:spPr>
        </p:pic>
      </p:grpSp>
    </p:spTree>
    <p:extLst>
      <p:ext uri="{BB962C8B-B14F-4D97-AF65-F5344CB8AC3E}">
        <p14:creationId xmlns:p14="http://schemas.microsoft.com/office/powerpoint/2010/main" xmlns="" val="16737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灯片编号占位符 5"/>
          <p:cNvSpPr>
            <a:spLocks noGrp="1"/>
          </p:cNvSpPr>
          <p:nvPr>
            <p:ph type="sldNum" sz="quarter" idx="4"/>
          </p:nvPr>
        </p:nvSpPr>
        <p:spPr>
          <a:xfrm>
            <a:off x="8100392" y="6356350"/>
            <a:ext cx="586408" cy="365125"/>
          </a:xfrm>
          <a:prstGeom prst="rect">
            <a:avLst/>
          </a:prstGeom>
        </p:spPr>
        <p:txBody>
          <a:bodyPr/>
          <a:lstStyle>
            <a:lvl1pPr algn="ctr">
              <a:defRPr/>
            </a:lvl1pPr>
          </a:lstStyle>
          <a:p>
            <a:fld id="{ADEBD1CD-C7FE-4592-A1C5-9A076F0A64DE}" type="slidenum">
              <a:rPr lang="zh-CN" altLang="en-US" smtClean="0"/>
              <a:pPr/>
              <a:t>‹#›</a:t>
            </a:fld>
            <a:endParaRPr lang="zh-CN" altLang="en-US" dirty="0"/>
          </a:p>
        </p:txBody>
      </p:sp>
    </p:spTree>
    <p:extLst>
      <p:ext uri="{BB962C8B-B14F-4D97-AF65-F5344CB8AC3E}">
        <p14:creationId xmlns:p14="http://schemas.microsoft.com/office/powerpoint/2010/main" xmlns="" val="9652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528215"/>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52821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69026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灯片编号占位符 5"/>
          <p:cNvSpPr>
            <a:spLocks noGrp="1"/>
          </p:cNvSpPr>
          <p:nvPr>
            <p:ph type="sldNum" sz="quarter" idx="4"/>
          </p:nvPr>
        </p:nvSpPr>
        <p:spPr>
          <a:xfrm>
            <a:off x="8100392" y="6356350"/>
            <a:ext cx="586408" cy="365125"/>
          </a:xfrm>
          <a:prstGeom prst="rect">
            <a:avLst/>
          </a:prstGeom>
        </p:spPr>
        <p:txBody>
          <a:bodyPr/>
          <a:lstStyle>
            <a:lvl1pPr algn="ctr">
              <a:defRPr/>
            </a:lvl1pPr>
          </a:lstStyle>
          <a:p>
            <a:fld id="{ADEBD1CD-C7FE-4592-A1C5-9A076F0A64DE}" type="slidenum">
              <a:rPr lang="zh-CN" altLang="en-US" smtClean="0"/>
              <a:pPr/>
              <a:t>‹#›</a:t>
            </a:fld>
            <a:endParaRPr lang="zh-CN" altLang="en-US" dirty="0"/>
          </a:p>
        </p:txBody>
      </p:sp>
      <p:grpSp>
        <p:nvGrpSpPr>
          <p:cNvPr id="9" name="组合 8"/>
          <p:cNvGrpSpPr/>
          <p:nvPr userDrawn="1"/>
        </p:nvGrpSpPr>
        <p:grpSpPr>
          <a:xfrm>
            <a:off x="0" y="44624"/>
            <a:ext cx="9144000" cy="332656"/>
            <a:chOff x="0" y="44624"/>
            <a:chExt cx="9144000" cy="332656"/>
          </a:xfrm>
        </p:grpSpPr>
        <p:sp>
          <p:nvSpPr>
            <p:cNvPr id="10" name="矩形 9"/>
            <p:cNvSpPr/>
            <p:nvPr userDrawn="1"/>
          </p:nvSpPr>
          <p:spPr>
            <a:xfrm>
              <a:off x="0" y="116632"/>
              <a:ext cx="9144000" cy="216024"/>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print">
              <a:extLst>
                <a:ext uri="{BEBA8EAE-BF5A-486C-A8C5-ECC9F3942E4B}">
                  <a14:imgProps xmlns:a14="http://schemas.microsoft.com/office/drawing/2010/main" xmlns="">
                    <a14:imgLayer r:embed="rId3">
                      <a14:imgEffect>
                        <a14:sharpenSoften amount="-70000"/>
                      </a14:imgEffect>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7380312" y="44624"/>
              <a:ext cx="1508834" cy="332656"/>
            </a:xfrm>
            <a:prstGeom prst="rect">
              <a:avLst/>
            </a:prstGeom>
            <a:effectLst/>
            <a:scene3d>
              <a:camera prst="perspectiveAbove"/>
              <a:lightRig rig="threePt" dir="t"/>
            </a:scene3d>
          </p:spPr>
        </p:pic>
      </p:grpSp>
    </p:spTree>
    <p:extLst>
      <p:ext uri="{BB962C8B-B14F-4D97-AF65-F5344CB8AC3E}">
        <p14:creationId xmlns:p14="http://schemas.microsoft.com/office/powerpoint/2010/main" xmlns="" val="1052266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灯片编号占位符 5"/>
          <p:cNvSpPr>
            <a:spLocks noGrp="1"/>
          </p:cNvSpPr>
          <p:nvPr>
            <p:ph type="sldNum" sz="quarter" idx="4"/>
          </p:nvPr>
        </p:nvSpPr>
        <p:spPr>
          <a:xfrm>
            <a:off x="8100392" y="6356350"/>
            <a:ext cx="586408" cy="365125"/>
          </a:xfrm>
          <a:prstGeom prst="rect">
            <a:avLst/>
          </a:prstGeom>
        </p:spPr>
        <p:txBody>
          <a:bodyPr/>
          <a:lstStyle>
            <a:lvl1pPr algn="ctr">
              <a:defRPr/>
            </a:lvl1pPr>
          </a:lstStyle>
          <a:p>
            <a:fld id="{ADEBD1CD-C7FE-4592-A1C5-9A076F0A64DE}" type="slidenum">
              <a:rPr lang="zh-CN" altLang="en-US" smtClean="0"/>
              <a:pPr/>
              <a:t>‹#›</a:t>
            </a:fld>
            <a:endParaRPr lang="zh-CN" altLang="en-US" dirty="0"/>
          </a:p>
        </p:txBody>
      </p:sp>
      <p:grpSp>
        <p:nvGrpSpPr>
          <p:cNvPr id="9" name="组合 8"/>
          <p:cNvGrpSpPr/>
          <p:nvPr userDrawn="1"/>
        </p:nvGrpSpPr>
        <p:grpSpPr>
          <a:xfrm>
            <a:off x="0" y="44624"/>
            <a:ext cx="9144000" cy="332656"/>
            <a:chOff x="0" y="44624"/>
            <a:chExt cx="9144000" cy="332656"/>
          </a:xfrm>
        </p:grpSpPr>
        <p:sp>
          <p:nvSpPr>
            <p:cNvPr id="10" name="矩形 9"/>
            <p:cNvSpPr/>
            <p:nvPr userDrawn="1"/>
          </p:nvSpPr>
          <p:spPr>
            <a:xfrm>
              <a:off x="0" y="116632"/>
              <a:ext cx="9144000" cy="216024"/>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print">
              <a:extLst>
                <a:ext uri="{BEBA8EAE-BF5A-486C-A8C5-ECC9F3942E4B}">
                  <a14:imgProps xmlns:a14="http://schemas.microsoft.com/office/drawing/2010/main" xmlns="">
                    <a14:imgLayer r:embed="rId3">
                      <a14:imgEffect>
                        <a14:sharpenSoften amount="-70000"/>
                      </a14:imgEffect>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7380312" y="44624"/>
              <a:ext cx="1508834" cy="332656"/>
            </a:xfrm>
            <a:prstGeom prst="rect">
              <a:avLst/>
            </a:prstGeom>
            <a:effectLst/>
            <a:scene3d>
              <a:camera prst="perspectiveAbove"/>
              <a:lightRig rig="threePt" dir="t"/>
            </a:scene3d>
          </p:spPr>
        </p:pic>
      </p:grpSp>
    </p:spTree>
    <p:extLst>
      <p:ext uri="{BB962C8B-B14F-4D97-AF65-F5344CB8AC3E}">
        <p14:creationId xmlns:p14="http://schemas.microsoft.com/office/powerpoint/2010/main" xmlns="" val="208462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795"/>
            <a:ext cx="8229600" cy="1143000"/>
          </a:xfrm>
        </p:spPr>
        <p:txBody>
          <a:body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1783357"/>
            <a:ext cx="8229600" cy="45259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5"/>
          <p:cNvSpPr>
            <a:spLocks noGrp="1"/>
          </p:cNvSpPr>
          <p:nvPr>
            <p:ph type="sldNum" sz="quarter" idx="4"/>
          </p:nvPr>
        </p:nvSpPr>
        <p:spPr>
          <a:xfrm>
            <a:off x="8100392" y="6356350"/>
            <a:ext cx="586408" cy="365125"/>
          </a:xfrm>
          <a:prstGeom prst="rect">
            <a:avLst/>
          </a:prstGeom>
        </p:spPr>
        <p:txBody>
          <a:bodyPr/>
          <a:lstStyle>
            <a:lvl1pPr algn="ctr">
              <a:defRPr/>
            </a:lvl1pPr>
          </a:lstStyle>
          <a:p>
            <a:fld id="{ADEBD1CD-C7FE-4592-A1C5-9A076F0A64DE}" type="slidenum">
              <a:rPr lang="zh-CN" altLang="en-US" smtClean="0"/>
              <a:pPr/>
              <a:t>‹#›</a:t>
            </a:fld>
            <a:endParaRPr lang="zh-CN" altLang="en-US" dirty="0"/>
          </a:p>
        </p:txBody>
      </p:sp>
      <p:grpSp>
        <p:nvGrpSpPr>
          <p:cNvPr id="8" name="组合 7"/>
          <p:cNvGrpSpPr/>
          <p:nvPr userDrawn="1"/>
        </p:nvGrpSpPr>
        <p:grpSpPr>
          <a:xfrm>
            <a:off x="0" y="44624"/>
            <a:ext cx="9144000" cy="332656"/>
            <a:chOff x="0" y="44624"/>
            <a:chExt cx="9144000" cy="332656"/>
          </a:xfrm>
        </p:grpSpPr>
        <p:sp>
          <p:nvSpPr>
            <p:cNvPr id="9" name="矩形 8"/>
            <p:cNvSpPr/>
            <p:nvPr userDrawn="1"/>
          </p:nvSpPr>
          <p:spPr>
            <a:xfrm>
              <a:off x="0" y="116632"/>
              <a:ext cx="9144000" cy="216024"/>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2" cstate="print">
              <a:extLst>
                <a:ext uri="{BEBA8EAE-BF5A-486C-A8C5-ECC9F3942E4B}">
                  <a14:imgProps xmlns:a14="http://schemas.microsoft.com/office/drawing/2010/main" xmlns="">
                    <a14:imgLayer r:embed="rId3">
                      <a14:imgEffect>
                        <a14:sharpenSoften amount="-70000"/>
                      </a14:imgEffect>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7380312" y="44624"/>
              <a:ext cx="1508834" cy="332656"/>
            </a:xfrm>
            <a:prstGeom prst="rect">
              <a:avLst/>
            </a:prstGeom>
            <a:effectLst/>
            <a:scene3d>
              <a:camera prst="perspectiveAbove"/>
              <a:lightRig rig="threePt" dir="t"/>
            </a:scene3d>
          </p:spPr>
        </p:pic>
      </p:grpSp>
    </p:spTree>
    <p:extLst>
      <p:ext uri="{BB962C8B-B14F-4D97-AF65-F5344CB8AC3E}">
        <p14:creationId xmlns:p14="http://schemas.microsoft.com/office/powerpoint/2010/main" xmlns="" val="49759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 name="组合 10"/>
          <p:cNvGrpSpPr/>
          <p:nvPr userDrawn="1"/>
        </p:nvGrpSpPr>
        <p:grpSpPr>
          <a:xfrm>
            <a:off x="-1" y="44207"/>
            <a:ext cx="9150588" cy="6801565"/>
            <a:chOff x="-1" y="44207"/>
            <a:chExt cx="9150588" cy="6801565"/>
          </a:xfrm>
        </p:grpSpPr>
        <p:pic>
          <p:nvPicPr>
            <p:cNvPr id="1027" name="Picture 3"/>
            <p:cNvPicPr>
              <a:picLocks noChangeAspect="1" noChangeArrowheads="1"/>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0" y="44207"/>
              <a:ext cx="9150587" cy="33537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29689" y="1916832"/>
              <a:ext cx="9120898" cy="33537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3"/>
            <p:cNvPicPr>
              <a:picLocks noChangeAspect="1" noChangeArrowheads="1"/>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1" y="3492054"/>
              <a:ext cx="9150587" cy="33537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 name="标题占位符 1"/>
          <p:cNvSpPr>
            <a:spLocks noGrp="1"/>
          </p:cNvSpPr>
          <p:nvPr userDrawn="1">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userDrawn="1">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userDrawn="1">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5C98E-E986-48D5-945F-C2373DDFC81B}" type="datetimeFigureOut">
              <a:rPr lang="zh-CN" altLang="en-US" smtClean="0"/>
              <a:pPr/>
              <a:t>2019-09-10</a:t>
            </a:fld>
            <a:endParaRPr lang="zh-CN" altLang="en-US"/>
          </a:p>
        </p:txBody>
      </p:sp>
      <p:sp>
        <p:nvSpPr>
          <p:cNvPr id="5" name="页脚占位符 4"/>
          <p:cNvSpPr>
            <a:spLocks noGrp="1"/>
          </p:cNvSpPr>
          <p:nvPr userDrawn="1">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5" name="灯片编号占位符 5"/>
          <p:cNvSpPr>
            <a:spLocks noGrp="1"/>
          </p:cNvSpPr>
          <p:nvPr>
            <p:ph type="sldNum" sz="quarter" idx="4"/>
          </p:nvPr>
        </p:nvSpPr>
        <p:spPr>
          <a:xfrm>
            <a:off x="8100392" y="6356350"/>
            <a:ext cx="586408" cy="365125"/>
          </a:xfrm>
          <a:prstGeom prst="rect">
            <a:avLst/>
          </a:prstGeom>
        </p:spPr>
        <p:txBody>
          <a:bodyPr/>
          <a:lstStyle>
            <a:lvl1pPr algn="ctr">
              <a:defRPr/>
            </a:lvl1pPr>
          </a:lstStyle>
          <a:p>
            <a:fld id="{ADEBD1CD-C7FE-4592-A1C5-9A076F0A64DE}" type="slidenum">
              <a:rPr lang="zh-CN" altLang="en-US" smtClean="0"/>
              <a:pPr/>
              <a:t>‹#›</a:t>
            </a:fld>
            <a:endParaRPr lang="zh-CN" altLang="en-US" dirty="0"/>
          </a:p>
        </p:txBody>
      </p:sp>
    </p:spTree>
    <p:extLst>
      <p:ext uri="{BB962C8B-B14F-4D97-AF65-F5344CB8AC3E}">
        <p14:creationId xmlns:p14="http://schemas.microsoft.com/office/powerpoint/2010/main" xmlns="" val="2026767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a:effectLst/>
              </a:rPr>
              <a:t>探索</a:t>
            </a:r>
            <a:r>
              <a:rPr lang="zh-CN" altLang="en-US" b="1" dirty="0" smtClean="0">
                <a:effectLst/>
              </a:rPr>
              <a:t>网络</a:t>
            </a:r>
            <a:r>
              <a:rPr lang="en-US" altLang="zh-CN" dirty="0" smtClean="0"/>
              <a:t/>
            </a:r>
            <a:br>
              <a:rPr lang="en-US" altLang="zh-CN" dirty="0" smtClean="0"/>
            </a:br>
            <a:r>
              <a:rPr lang="en-US" altLang="zh-CN" dirty="0">
                <a:solidFill>
                  <a:srgbClr val="0000FF"/>
                </a:solidFill>
              </a:rPr>
              <a:t>Explore the </a:t>
            </a:r>
            <a:r>
              <a:rPr lang="en-US" altLang="zh-CN" dirty="0" smtClean="0">
                <a:solidFill>
                  <a:srgbClr val="0000FF"/>
                </a:solidFill>
              </a:rPr>
              <a:t>Network</a:t>
            </a:r>
            <a:endParaRPr lang="zh-CN" altLang="en-US" dirty="0"/>
          </a:p>
        </p:txBody>
      </p:sp>
      <p:sp>
        <p:nvSpPr>
          <p:cNvPr id="3" name="副标题 2"/>
          <p:cNvSpPr>
            <a:spLocks noGrp="1"/>
          </p:cNvSpPr>
          <p:nvPr>
            <p:ph type="subTitle" idx="1"/>
          </p:nvPr>
        </p:nvSpPr>
        <p:spPr/>
        <p:txBody>
          <a:bodyPr/>
          <a:lstStyle/>
          <a:p>
            <a:r>
              <a:rPr lang="en-US" altLang="zh-CN" dirty="0" smtClean="0"/>
              <a:t>《</a:t>
            </a:r>
            <a:r>
              <a:rPr lang="zh-CN" altLang="en-US" dirty="0" smtClean="0"/>
              <a:t>网络技术基础</a:t>
            </a:r>
            <a:r>
              <a:rPr lang="en-US" altLang="zh-CN" dirty="0" smtClean="0"/>
              <a:t>》  </a:t>
            </a:r>
            <a:r>
              <a:rPr lang="zh-CN" altLang="en-US" dirty="0" smtClean="0"/>
              <a:t>任课教师：陈春燕</a:t>
            </a:r>
            <a:endParaRPr lang="zh-CN" altLang="en-US" dirty="0"/>
          </a:p>
        </p:txBody>
      </p:sp>
    </p:spTree>
    <p:extLst>
      <p:ext uri="{BB962C8B-B14F-4D97-AF65-F5344CB8AC3E}">
        <p14:creationId xmlns:p14="http://schemas.microsoft.com/office/powerpoint/2010/main" xmlns="" val="1782384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zh-CN" sz="4000" dirty="0">
                <a:latin typeface="微软雅黑" panose="020B0503020204020204" pitchFamily="34" charset="-122"/>
                <a:ea typeface="微软雅黑" panose="020B0503020204020204" pitchFamily="34" charset="-122"/>
              </a:rPr>
              <a:t>1</a:t>
            </a:r>
            <a:r>
              <a:rPr lang="zh-CN" altLang="zh-CN" sz="4000" dirty="0" smtClean="0">
                <a:latin typeface="微软雅黑" panose="020B0503020204020204" pitchFamily="34" charset="-122"/>
                <a:ea typeface="微软雅黑" panose="020B0503020204020204" pitchFamily="34" charset="-122"/>
              </a:rPr>
              <a:t>.</a:t>
            </a:r>
            <a:r>
              <a:rPr lang="en-US" altLang="zh-CN" sz="4000" dirty="0" smtClean="0">
                <a:latin typeface="微软雅黑" panose="020B0503020204020204" pitchFamily="34" charset="-122"/>
                <a:ea typeface="微软雅黑" panose="020B0503020204020204" pitchFamily="34" charset="-122"/>
              </a:rPr>
              <a:t>3 </a:t>
            </a:r>
            <a:r>
              <a:rPr lang="zh-CN" altLang="zh-CN" sz="4000" dirty="0" smtClean="0">
                <a:latin typeface="微软雅黑" panose="020B0503020204020204" pitchFamily="34" charset="-122"/>
                <a:ea typeface="微软雅黑" panose="020B0503020204020204" pitchFamily="34" charset="-122"/>
              </a:rPr>
              <a:t>网络</a:t>
            </a:r>
            <a:r>
              <a:rPr lang="zh-CN" altLang="zh-CN" sz="4000" dirty="0">
                <a:latin typeface="微软雅黑" panose="020B0503020204020204" pitchFamily="34" charset="-122"/>
                <a:ea typeface="微软雅黑" panose="020B0503020204020204" pitchFamily="34" charset="-122"/>
              </a:rPr>
              <a:t>系统的类型</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611560" y="1556792"/>
            <a:ext cx="8229600" cy="4525963"/>
          </a:xfrm>
        </p:spPr>
        <p:txBody>
          <a:bodyPr/>
          <a:lstStyle/>
          <a:p>
            <a:pPr>
              <a:lnSpc>
                <a:spcPct val="80000"/>
              </a:lnSpc>
              <a:buNone/>
            </a:pPr>
            <a:r>
              <a:rPr lang="zh-CN" altLang="zh-CN" sz="2800" dirty="0" smtClean="0">
                <a:latin typeface="微软雅黑" panose="020B0503020204020204" pitchFamily="34" charset="-122"/>
                <a:ea typeface="微软雅黑" panose="020B0503020204020204" pitchFamily="34" charset="-122"/>
              </a:rPr>
              <a:t>3.云计算网络系统</a:t>
            </a:r>
          </a:p>
          <a:p>
            <a:pPr>
              <a:lnSpc>
                <a:spcPct val="80000"/>
              </a:lnSpc>
            </a:pPr>
            <a:r>
              <a:rPr lang="zh-CN" altLang="en-US" sz="2400" dirty="0" smtClean="0">
                <a:latin typeface="微软雅黑" panose="020B0503020204020204" pitchFamily="34" charset="-122"/>
                <a:ea typeface="微软雅黑" panose="020B0503020204020204" pitchFamily="34" charset="-122"/>
              </a:rPr>
              <a:t>共享基础设施</a:t>
            </a:r>
            <a:endParaRPr lang="en-US" altLang="zh-CN" sz="2400" dirty="0" smtClean="0">
              <a:latin typeface="微软雅黑" panose="020B0503020204020204" pitchFamily="34" charset="-122"/>
              <a:ea typeface="微软雅黑" panose="020B0503020204020204" pitchFamily="34" charset="-122"/>
            </a:endParaRPr>
          </a:p>
          <a:p>
            <a:pPr>
              <a:lnSpc>
                <a:spcPct val="80000"/>
              </a:lnSpc>
            </a:pPr>
            <a:r>
              <a:rPr lang="zh-CN" altLang="en-US" sz="2400" dirty="0" smtClean="0">
                <a:latin typeface="微软雅黑" panose="020B0503020204020204" pitchFamily="34" charset="-122"/>
                <a:ea typeface="微软雅黑" panose="020B0503020204020204" pitchFamily="34" charset="-122"/>
              </a:rPr>
              <a:t>庞大的系统池</a:t>
            </a:r>
            <a:endParaRPr lang="zh-CN" altLang="zh-CN" sz="2400" dirty="0" smtClean="0">
              <a:latin typeface="微软雅黑" panose="020B0503020204020204" pitchFamily="34" charset="-122"/>
              <a:ea typeface="微软雅黑" panose="020B0503020204020204" pitchFamily="34" charset="-122"/>
            </a:endParaRPr>
          </a:p>
          <a:p>
            <a:pPr>
              <a:lnSpc>
                <a:spcPct val="80000"/>
              </a:lnSpc>
            </a:pPr>
            <a:r>
              <a:rPr lang="zh-CN" altLang="en-US" sz="2400" dirty="0" smtClean="0">
                <a:latin typeface="微软雅黑" panose="020B0503020204020204" pitchFamily="34" charset="-122"/>
                <a:ea typeface="微软雅黑" panose="020B0503020204020204" pitchFamily="34" charset="-122"/>
              </a:rPr>
              <a:t>提供各种</a:t>
            </a:r>
            <a:r>
              <a:rPr lang="en-US" altLang="zh-CN" sz="2400" dirty="0" smtClean="0">
                <a:latin typeface="微软雅黑" panose="020B0503020204020204" pitchFamily="34" charset="-122"/>
                <a:ea typeface="微软雅黑" panose="020B0503020204020204" pitchFamily="34" charset="-122"/>
              </a:rPr>
              <a:t>IT</a:t>
            </a:r>
            <a:r>
              <a:rPr lang="zh-CN" altLang="en-US" sz="2400" dirty="0" smtClean="0">
                <a:latin typeface="微软雅黑" panose="020B0503020204020204" pitchFamily="34" charset="-122"/>
                <a:ea typeface="微软雅黑" panose="020B0503020204020204" pitchFamily="34" charset="-122"/>
              </a:rPr>
              <a:t>服务</a:t>
            </a:r>
            <a:endParaRPr lang="zh-CN" altLang="zh-CN" sz="2400" dirty="0">
              <a:latin typeface="微软雅黑" panose="020B0503020204020204" pitchFamily="34" charset="-122"/>
              <a:ea typeface="微软雅黑" panose="020B0503020204020204" pitchFamily="34" charset="-122"/>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4" y="2348880"/>
            <a:ext cx="4110131" cy="3296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61907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1</a:t>
            </a:r>
            <a:r>
              <a:rPr lang="zh-CN" altLang="zh-CN" dirty="0" smtClean="0"/>
              <a:t>.</a:t>
            </a:r>
            <a:r>
              <a:rPr lang="en-US" altLang="zh-CN" dirty="0" smtClean="0"/>
              <a:t>3</a:t>
            </a:r>
            <a:r>
              <a:rPr lang="zh-CN" altLang="zh-CN" dirty="0" smtClean="0"/>
              <a:t>  </a:t>
            </a:r>
            <a:r>
              <a:rPr lang="zh-CN" altLang="zh-CN" dirty="0"/>
              <a:t>The type of network system</a:t>
            </a:r>
            <a:endParaRPr lang="zh-CN" altLang="en-US" dirty="0"/>
          </a:p>
        </p:txBody>
      </p:sp>
      <p:sp>
        <p:nvSpPr>
          <p:cNvPr id="3" name="内容占位符 2"/>
          <p:cNvSpPr>
            <a:spLocks noGrp="1"/>
          </p:cNvSpPr>
          <p:nvPr>
            <p:ph idx="1"/>
          </p:nvPr>
        </p:nvSpPr>
        <p:spPr>
          <a:xfrm>
            <a:off x="490736" y="1492602"/>
            <a:ext cx="8229600" cy="4525963"/>
          </a:xfrm>
        </p:spPr>
        <p:txBody>
          <a:bodyPr/>
          <a:lstStyle/>
          <a:p>
            <a:pPr>
              <a:lnSpc>
                <a:spcPct val="80000"/>
              </a:lnSpc>
              <a:buNone/>
            </a:pPr>
            <a:r>
              <a:rPr lang="zh-CN" altLang="zh-CN" dirty="0"/>
              <a:t>3.  Cloud</a:t>
            </a:r>
          </a:p>
          <a:p>
            <a:pPr>
              <a:lnSpc>
                <a:spcPct val="80000"/>
              </a:lnSpc>
            </a:pPr>
            <a:r>
              <a:rPr lang="zh-CN" altLang="zh-CN" sz="5400" dirty="0"/>
              <a:t> </a:t>
            </a:r>
            <a:r>
              <a:rPr lang="zh-CN" altLang="zh-CN" dirty="0"/>
              <a:t>shared infrastructure</a:t>
            </a:r>
          </a:p>
          <a:p>
            <a:pPr>
              <a:lnSpc>
                <a:spcPct val="80000"/>
              </a:lnSpc>
            </a:pPr>
            <a:r>
              <a:rPr lang="zh-CN" altLang="zh-CN" dirty="0"/>
              <a:t>huge pool of systems</a:t>
            </a:r>
          </a:p>
          <a:p>
            <a:pPr>
              <a:lnSpc>
                <a:spcPct val="80000"/>
              </a:lnSpc>
            </a:pPr>
            <a:r>
              <a:rPr lang="zh-CN" altLang="zh-CN" dirty="0"/>
              <a:t>provide various IT services</a:t>
            </a:r>
          </a:p>
          <a:p>
            <a:pPr marL="0" indent="0">
              <a:buNone/>
            </a:pPr>
            <a:endParaRPr lang="zh-CN" altLang="zh-CN" dirty="0"/>
          </a:p>
        </p:txBody>
      </p:sp>
      <p:pic>
        <p:nvPicPr>
          <p:cNvPr id="6"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9806"/>
          <a:stretch/>
        </p:blipFill>
        <p:spPr bwMode="auto">
          <a:xfrm>
            <a:off x="5508104" y="1916833"/>
            <a:ext cx="3381375" cy="3960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05916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7315" y="398687"/>
            <a:ext cx="8229600" cy="1143000"/>
          </a:xfrm>
        </p:spPr>
        <p:txBody>
          <a:bodyPr>
            <a:normAutofit/>
          </a:bodyPr>
          <a:lstStyle/>
          <a:p>
            <a:pPr algn="l"/>
            <a:r>
              <a:rPr lang="zh-CN" altLang="zh-CN" sz="4000" dirty="0">
                <a:latin typeface="微软雅黑" panose="020B0503020204020204" pitchFamily="34" charset="-122"/>
                <a:ea typeface="微软雅黑" panose="020B0503020204020204" pitchFamily="34" charset="-122"/>
              </a:rPr>
              <a:t>1</a:t>
            </a:r>
            <a:r>
              <a:rPr lang="zh-CN" altLang="zh-CN" sz="4000" dirty="0" smtClean="0">
                <a:latin typeface="微软雅黑" panose="020B0503020204020204" pitchFamily="34" charset="-122"/>
                <a:ea typeface="微软雅黑" panose="020B0503020204020204" pitchFamily="34" charset="-122"/>
              </a:rPr>
              <a:t>.</a:t>
            </a:r>
            <a:r>
              <a:rPr lang="en-US" altLang="zh-CN" sz="4000" dirty="0" smtClean="0">
                <a:latin typeface="微软雅黑" panose="020B0503020204020204" pitchFamily="34" charset="-122"/>
                <a:ea typeface="微软雅黑" panose="020B0503020204020204" pitchFamily="34" charset="-122"/>
              </a:rPr>
              <a:t>3  </a:t>
            </a:r>
            <a:r>
              <a:rPr lang="zh-CN" altLang="zh-CN" sz="4000" dirty="0" smtClean="0">
                <a:latin typeface="微软雅黑" panose="020B0503020204020204" pitchFamily="34" charset="-122"/>
                <a:ea typeface="微软雅黑" panose="020B0503020204020204" pitchFamily="34" charset="-122"/>
              </a:rPr>
              <a:t>网络</a:t>
            </a:r>
            <a:r>
              <a:rPr lang="zh-CN" altLang="zh-CN" sz="4000" dirty="0">
                <a:latin typeface="微软雅黑" panose="020B0503020204020204" pitchFamily="34" charset="-122"/>
                <a:ea typeface="微软雅黑" panose="020B0503020204020204" pitchFamily="34" charset="-122"/>
              </a:rPr>
              <a:t>系统的类型</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68497" y="1340768"/>
            <a:ext cx="8229600" cy="4525963"/>
          </a:xfrm>
        </p:spPr>
        <p:txBody>
          <a:bodyPr/>
          <a:lstStyle/>
          <a:p>
            <a:pPr>
              <a:buNone/>
            </a:pPr>
            <a:r>
              <a:rPr lang="zh-CN" altLang="en-US" sz="2800" dirty="0">
                <a:latin typeface="微软雅黑" panose="020B0503020204020204" pitchFamily="34" charset="-122"/>
                <a:ea typeface="微软雅黑" panose="020B0503020204020204" pitchFamily="34" charset="-122"/>
              </a:rPr>
              <a:t>4</a:t>
            </a:r>
            <a:r>
              <a:rPr lang="zh-CN" altLang="en-US" sz="2800" dirty="0" smtClean="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集群网络</a:t>
            </a:r>
            <a:r>
              <a:rPr lang="zh-CN" altLang="zh-CN" sz="2800" dirty="0" smtClean="0">
                <a:latin typeface="微软雅黑" panose="020B0503020204020204" pitchFamily="34" charset="-122"/>
                <a:ea typeface="微软雅黑" panose="020B0503020204020204" pitchFamily="34" charset="-122"/>
              </a:rPr>
              <a:t>系统</a:t>
            </a:r>
            <a:r>
              <a:rPr lang="en-US" altLang="zh-CN" sz="2800" dirty="0" smtClean="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a:p>
            <a:r>
              <a:rPr lang="zh-CN" altLang="zh-CN" sz="2400" dirty="0">
                <a:latin typeface="微软雅黑" panose="020B0503020204020204" pitchFamily="34" charset="-122"/>
                <a:ea typeface="微软雅黑" panose="020B0503020204020204" pitchFamily="34" charset="-122"/>
              </a:rPr>
              <a:t>集群（</a:t>
            </a:r>
            <a:r>
              <a:rPr lang="en-US" altLang="zh-CN" sz="2400" dirty="0">
                <a:latin typeface="微软雅黑" panose="020B0503020204020204" pitchFamily="34" charset="-122"/>
                <a:ea typeface="微软雅黑" panose="020B0503020204020204" pitchFamily="34" charset="-122"/>
              </a:rPr>
              <a:t>cluster</a:t>
            </a:r>
            <a:r>
              <a:rPr lang="zh-CN" altLang="zh-CN" sz="2400" dirty="0">
                <a:latin typeface="微软雅黑" panose="020B0503020204020204" pitchFamily="34" charset="-122"/>
                <a:ea typeface="微软雅黑" panose="020B0503020204020204" pitchFamily="34" charset="-122"/>
              </a:rPr>
              <a:t>）就是一组计算机，它们作为一个整体向用户提供一组网络资源。</a:t>
            </a:r>
            <a:endParaRPr lang="en-US" altLang="zh-CN" sz="2400" dirty="0" smtClean="0">
              <a:latin typeface="微软雅黑" panose="020B0503020204020204" pitchFamily="34" charset="-122"/>
              <a:ea typeface="微软雅黑" panose="020B0503020204020204" pitchFamily="34" charset="-122"/>
            </a:endParaRPr>
          </a:p>
          <a:p>
            <a:r>
              <a:rPr lang="zh-CN" altLang="zh-CN" sz="2400" dirty="0" smtClean="0">
                <a:latin typeface="微软雅黑" panose="020B0503020204020204" pitchFamily="34" charset="-122"/>
                <a:ea typeface="微软雅黑" panose="020B0503020204020204" pitchFamily="34" charset="-122"/>
              </a:rPr>
              <a:t>单个</a:t>
            </a:r>
            <a:r>
              <a:rPr lang="zh-CN" altLang="zh-CN" sz="2400" dirty="0">
                <a:latin typeface="微软雅黑" panose="020B0503020204020204" pitchFamily="34" charset="-122"/>
                <a:ea typeface="微软雅黑" panose="020B0503020204020204" pitchFamily="34" charset="-122"/>
              </a:rPr>
              <a:t>的计算机系统就是集群的节点</a:t>
            </a:r>
            <a:r>
              <a:rPr lang="zh-CN" altLang="en-US" sz="2400" dirty="0">
                <a:latin typeface="微软雅黑" panose="020B0503020204020204" pitchFamily="34" charset="-122"/>
                <a:ea typeface="微软雅黑" panose="020B0503020204020204" pitchFamily="34" charset="-122"/>
              </a:rPr>
              <a:t>(node</a:t>
            </a:r>
            <a:r>
              <a:rPr lang="zh-CN" altLang="en-US" sz="2400" dirty="0" smtClean="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a:p>
            <a:r>
              <a:rPr lang="zh-CN" altLang="zh-CN" sz="2400" dirty="0">
                <a:latin typeface="微软雅黑" panose="020B0503020204020204" pitchFamily="34" charset="-122"/>
                <a:ea typeface="微软雅黑" panose="020B0503020204020204" pitchFamily="34" charset="-122"/>
              </a:rPr>
              <a:t>集群系统的管理员可以随意增加和删改集群系统的</a:t>
            </a:r>
            <a:r>
              <a:rPr lang="zh-CN" altLang="zh-CN" sz="2400" dirty="0" smtClean="0">
                <a:latin typeface="微软雅黑" panose="020B0503020204020204" pitchFamily="34" charset="-122"/>
                <a:ea typeface="微软雅黑" panose="020B0503020204020204" pitchFamily="34" charset="-122"/>
              </a:rPr>
              <a:t>节点</a:t>
            </a:r>
            <a:r>
              <a:rPr lang="zh-CN" altLang="en-US" sz="2400" dirty="0">
                <a:latin typeface="微软雅黑" panose="020B0503020204020204" pitchFamily="34" charset="-122"/>
                <a:ea typeface="微软雅黑" panose="020B0503020204020204" pitchFamily="34" charset="-122"/>
              </a:rPr>
              <a:t>。</a:t>
            </a:r>
          </a:p>
          <a:p>
            <a:pPr marL="0" indent="0">
              <a:buNone/>
            </a:pPr>
            <a:endParaRPr lang="zh-CN" altLang="zh-CN"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 b="5000"/>
          <a:stretch/>
        </p:blipFill>
        <p:spPr bwMode="auto">
          <a:xfrm>
            <a:off x="2244909" y="3789040"/>
            <a:ext cx="4676775" cy="2736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49597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1</a:t>
            </a:r>
            <a:r>
              <a:rPr lang="zh-CN" altLang="zh-CN" dirty="0" smtClean="0"/>
              <a:t>.</a:t>
            </a:r>
            <a:r>
              <a:rPr lang="en-US" altLang="zh-CN" dirty="0" smtClean="0"/>
              <a:t>3</a:t>
            </a:r>
            <a:r>
              <a:rPr lang="zh-CN" altLang="zh-CN" dirty="0" smtClean="0"/>
              <a:t>  </a:t>
            </a:r>
            <a:r>
              <a:rPr lang="zh-CN" altLang="zh-CN" dirty="0"/>
              <a:t>The type of network system</a:t>
            </a:r>
            <a:endParaRPr lang="zh-CN" altLang="en-US" dirty="0"/>
          </a:p>
        </p:txBody>
      </p:sp>
      <p:sp>
        <p:nvSpPr>
          <p:cNvPr id="3" name="内容占位符 2"/>
          <p:cNvSpPr>
            <a:spLocks noGrp="1"/>
          </p:cNvSpPr>
          <p:nvPr>
            <p:ph idx="1"/>
          </p:nvPr>
        </p:nvSpPr>
        <p:spPr>
          <a:xfrm>
            <a:off x="468497" y="1340768"/>
            <a:ext cx="8229600" cy="4525963"/>
          </a:xfrm>
        </p:spPr>
        <p:txBody>
          <a:bodyPr/>
          <a:lstStyle/>
          <a:p>
            <a:pPr>
              <a:buNone/>
            </a:pPr>
            <a:r>
              <a:rPr lang="zh-CN" altLang="en-US" sz="2400" dirty="0"/>
              <a:t>4.  Cluster</a:t>
            </a:r>
          </a:p>
          <a:p>
            <a:r>
              <a:rPr lang="zh-CN" altLang="en-US" sz="2400" dirty="0"/>
              <a:t> a group of computers as a whole to provide users with a set of network resources. </a:t>
            </a:r>
          </a:p>
          <a:p>
            <a:r>
              <a:rPr lang="zh-CN" altLang="en-US" sz="2400" dirty="0"/>
              <a:t>Single computer system is a cluster node (node). </a:t>
            </a:r>
          </a:p>
          <a:p>
            <a:r>
              <a:rPr lang="zh-CN" altLang="en-US" sz="2400" dirty="0"/>
              <a:t>the cluster system administrator can arbitrarily increase and deletion of nodes of the cluster system.</a:t>
            </a:r>
          </a:p>
          <a:p>
            <a:pPr marL="0" indent="0">
              <a:buNone/>
            </a:pPr>
            <a:endParaRPr lang="zh-CN" altLang="zh-CN"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 b="5000"/>
          <a:stretch/>
        </p:blipFill>
        <p:spPr bwMode="auto">
          <a:xfrm>
            <a:off x="2267148" y="3861049"/>
            <a:ext cx="4676775" cy="2736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75723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zh-CN" sz="4000" dirty="0">
                <a:latin typeface="微软雅黑" panose="020B0503020204020204" pitchFamily="34" charset="-122"/>
                <a:ea typeface="微软雅黑" panose="020B0503020204020204" pitchFamily="34" charset="-122"/>
              </a:rPr>
              <a:t>1</a:t>
            </a:r>
            <a:r>
              <a:rPr lang="zh-CN" altLang="zh-CN" sz="4000" dirty="0" smtClean="0">
                <a:latin typeface="微软雅黑" panose="020B0503020204020204" pitchFamily="34" charset="-122"/>
                <a:ea typeface="微软雅黑" panose="020B0503020204020204" pitchFamily="34" charset="-122"/>
              </a:rPr>
              <a:t>.</a:t>
            </a:r>
            <a:r>
              <a:rPr lang="en-US" altLang="zh-CN" sz="4000" dirty="0" smtClean="0">
                <a:latin typeface="微软雅黑" panose="020B0503020204020204" pitchFamily="34" charset="-122"/>
                <a:ea typeface="微软雅黑" panose="020B0503020204020204" pitchFamily="34" charset="-122"/>
              </a:rPr>
              <a:t>3 </a:t>
            </a:r>
            <a:r>
              <a:rPr lang="zh-CN" altLang="zh-CN" sz="4000" dirty="0" smtClean="0">
                <a:latin typeface="微软雅黑" panose="020B0503020204020204" pitchFamily="34" charset="-122"/>
                <a:ea typeface="微软雅黑" panose="020B0503020204020204" pitchFamily="34" charset="-122"/>
              </a:rPr>
              <a:t>网络</a:t>
            </a:r>
            <a:r>
              <a:rPr lang="zh-CN" altLang="zh-CN" sz="4000" dirty="0">
                <a:latin typeface="微软雅黑" panose="020B0503020204020204" pitchFamily="34" charset="-122"/>
                <a:ea typeface="微软雅黑" panose="020B0503020204020204" pitchFamily="34" charset="-122"/>
              </a:rPr>
              <a:t>系统的类型</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90736" y="1492602"/>
            <a:ext cx="8229600" cy="4525963"/>
          </a:xfrm>
        </p:spPr>
        <p:txBody>
          <a:bodyPr/>
          <a:lstStyle/>
          <a:p>
            <a:pPr>
              <a:lnSpc>
                <a:spcPct val="80000"/>
              </a:lnSpc>
              <a:buNone/>
            </a:pPr>
            <a:r>
              <a:rPr lang="zh-CN" altLang="en-US" sz="2800" dirty="0">
                <a:latin typeface="微软雅黑" panose="020B0503020204020204" pitchFamily="34" charset="-122"/>
                <a:ea typeface="微软雅黑" panose="020B0503020204020204" pitchFamily="34" charset="-122"/>
              </a:rPr>
              <a:t>5</a:t>
            </a:r>
            <a:r>
              <a:rPr lang="zh-CN" altLang="en-US" sz="2800" dirty="0" smtClean="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集中式网络系统</a:t>
            </a:r>
            <a:endParaRPr lang="en-US" altLang="zh-CN" sz="2800" dirty="0">
              <a:latin typeface="微软雅黑" panose="020B0503020204020204" pitchFamily="34" charset="-122"/>
              <a:ea typeface="微软雅黑" panose="020B0503020204020204" pitchFamily="34" charset="-122"/>
            </a:endParaRPr>
          </a:p>
          <a:p>
            <a:r>
              <a:rPr lang="zh-CN" altLang="zh-CN" sz="2400" dirty="0">
                <a:latin typeface="微软雅黑" panose="020B0503020204020204" pitchFamily="34" charset="-122"/>
                <a:ea typeface="微软雅黑" panose="020B0503020204020204" pitchFamily="34" charset="-122"/>
              </a:rPr>
              <a:t>主要指</a:t>
            </a:r>
            <a:r>
              <a:rPr lang="en-US" altLang="zh-CN" sz="2400" dirty="0">
                <a:latin typeface="微软雅黑" panose="020B0503020204020204" pitchFamily="34" charset="-122"/>
                <a:ea typeface="微软雅黑" panose="020B0503020204020204" pitchFamily="34" charset="-122"/>
              </a:rPr>
              <a:t>IBM</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HP</a:t>
            </a:r>
            <a:r>
              <a:rPr lang="zh-CN" altLang="zh-CN" sz="2400" dirty="0">
                <a:latin typeface="微软雅黑" panose="020B0503020204020204" pitchFamily="34" charset="-122"/>
                <a:ea typeface="微软雅黑" panose="020B0503020204020204" pitchFamily="34" charset="-122"/>
              </a:rPr>
              <a:t>等小型机以上档次的系统，一个主机带多个终端。</a:t>
            </a:r>
            <a:endParaRPr lang="en-US" altLang="zh-CN" sz="2400" dirty="0">
              <a:latin typeface="微软雅黑" panose="020B0503020204020204" pitchFamily="34" charset="-122"/>
              <a:ea typeface="微软雅黑" panose="020B0503020204020204" pitchFamily="34" charset="-122"/>
            </a:endParaRPr>
          </a:p>
          <a:p>
            <a:r>
              <a:rPr lang="zh-CN" altLang="zh-CN" sz="2400" dirty="0">
                <a:latin typeface="微软雅黑" panose="020B0503020204020204" pitchFamily="34" charset="-122"/>
                <a:ea typeface="微软雅黑" panose="020B0503020204020204" pitchFamily="34" charset="-122"/>
              </a:rPr>
              <a:t>终端没有数据处理能力，运算全部在主机上进行。</a:t>
            </a:r>
            <a:r>
              <a:rPr lang="zh-CN" altLang="en-US" sz="2400" dirty="0">
                <a:latin typeface="微软雅黑" panose="020B0503020204020204" pitchFamily="34" charset="-122"/>
                <a:ea typeface="微软雅黑" panose="020B0503020204020204" pitchFamily="34" charset="-122"/>
              </a:rPr>
              <a:t> </a:t>
            </a:r>
          </a:p>
          <a:p>
            <a:r>
              <a:rPr lang="zh-CN" altLang="zh-CN" sz="2400" dirty="0">
                <a:latin typeface="微软雅黑" panose="020B0503020204020204" pitchFamily="34" charset="-122"/>
                <a:ea typeface="微软雅黑" panose="020B0503020204020204" pitchFamily="34" charset="-122"/>
              </a:rPr>
              <a:t>现在的银行系统，大部分都是这种集中式的系统，此外，在大型企业、科研单位、军队、政府等也有分布</a:t>
            </a:r>
            <a:r>
              <a:rPr lang="zh-CN" altLang="en-US" sz="2400" dirty="0">
                <a:latin typeface="微软雅黑" panose="020B0503020204020204" pitchFamily="34" charset="-122"/>
                <a:ea typeface="微软雅黑" panose="020B0503020204020204" pitchFamily="34" charset="-122"/>
              </a:rPr>
              <a:t>。</a:t>
            </a:r>
            <a:endParaRPr lang="zh-CN" altLang="zh-CN" sz="2400" dirty="0">
              <a:latin typeface="微软雅黑" panose="020B0503020204020204" pitchFamily="34" charset="-122"/>
              <a:ea typeface="微软雅黑" panose="020B0503020204020204" pitchFamily="34" charset="-122"/>
            </a:endParaRP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8511"/>
          <a:stretch/>
        </p:blipFill>
        <p:spPr bwMode="auto">
          <a:xfrm>
            <a:off x="2843808" y="4005064"/>
            <a:ext cx="5240263" cy="2736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65670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1</a:t>
            </a:r>
            <a:r>
              <a:rPr lang="zh-CN" altLang="zh-CN" dirty="0" smtClean="0"/>
              <a:t>.</a:t>
            </a:r>
            <a:r>
              <a:rPr lang="en-US" altLang="zh-CN" dirty="0" smtClean="0"/>
              <a:t>3</a:t>
            </a:r>
            <a:r>
              <a:rPr lang="zh-CN" altLang="zh-CN" dirty="0" smtClean="0"/>
              <a:t>  </a:t>
            </a:r>
            <a:r>
              <a:rPr lang="zh-CN" altLang="zh-CN" dirty="0"/>
              <a:t>The type of network system</a:t>
            </a:r>
            <a:endParaRPr lang="zh-CN" altLang="en-US" dirty="0"/>
          </a:p>
        </p:txBody>
      </p:sp>
      <p:sp>
        <p:nvSpPr>
          <p:cNvPr id="3" name="内容占位符 2"/>
          <p:cNvSpPr>
            <a:spLocks noGrp="1"/>
          </p:cNvSpPr>
          <p:nvPr>
            <p:ph idx="1"/>
          </p:nvPr>
        </p:nvSpPr>
        <p:spPr>
          <a:xfrm>
            <a:off x="490736" y="1492602"/>
            <a:ext cx="8229600" cy="4525963"/>
          </a:xfrm>
        </p:spPr>
        <p:txBody>
          <a:bodyPr/>
          <a:lstStyle/>
          <a:p>
            <a:pPr>
              <a:lnSpc>
                <a:spcPct val="80000"/>
              </a:lnSpc>
              <a:buNone/>
            </a:pPr>
            <a:r>
              <a:rPr lang="zh-CN" altLang="en-US" sz="2400" dirty="0"/>
              <a:t>5.  Centralised</a:t>
            </a:r>
          </a:p>
          <a:p>
            <a:pPr>
              <a:lnSpc>
                <a:spcPct val="80000"/>
              </a:lnSpc>
            </a:pPr>
            <a:r>
              <a:rPr lang="zh-CN" altLang="en-US" sz="2400" dirty="0"/>
              <a:t>mainly referring to IBM, HP, the minicomputer above grade system, a host with multiple terminals. </a:t>
            </a:r>
          </a:p>
          <a:p>
            <a:pPr>
              <a:lnSpc>
                <a:spcPct val="80000"/>
              </a:lnSpc>
            </a:pPr>
            <a:r>
              <a:rPr lang="zh-CN" altLang="en-US" sz="2400" dirty="0"/>
              <a:t>The terminal data processing, computing all on the host. </a:t>
            </a:r>
          </a:p>
          <a:p>
            <a:pPr>
              <a:lnSpc>
                <a:spcPct val="80000"/>
              </a:lnSpc>
            </a:pPr>
            <a:r>
              <a:rPr lang="zh-CN" altLang="en-US" sz="2400" dirty="0"/>
              <a:t>Now the banking system, , large enterprises, research institutes, military, government </a:t>
            </a:r>
          </a:p>
          <a:p>
            <a:pPr marL="0" indent="0">
              <a:buNone/>
            </a:pPr>
            <a:endParaRPr lang="zh-CN" altLang="zh-CN"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8511"/>
          <a:stretch/>
        </p:blipFill>
        <p:spPr bwMode="auto">
          <a:xfrm>
            <a:off x="3059832" y="3645024"/>
            <a:ext cx="5240263" cy="2736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70878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zh-CN" sz="4000" dirty="0">
                <a:latin typeface="微软雅黑" panose="020B0503020204020204" pitchFamily="34" charset="-122"/>
                <a:ea typeface="微软雅黑" panose="020B0503020204020204" pitchFamily="34" charset="-122"/>
              </a:rPr>
              <a:t>1</a:t>
            </a:r>
            <a:r>
              <a:rPr lang="zh-CN" altLang="zh-CN" sz="4000" dirty="0" smtClean="0">
                <a:latin typeface="微软雅黑" panose="020B0503020204020204" pitchFamily="34" charset="-122"/>
                <a:ea typeface="微软雅黑" panose="020B0503020204020204" pitchFamily="34" charset="-122"/>
              </a:rPr>
              <a:t>.</a:t>
            </a:r>
            <a:r>
              <a:rPr lang="en-US" altLang="zh-CN" sz="4000" dirty="0" smtClean="0">
                <a:latin typeface="微软雅黑" panose="020B0503020204020204" pitchFamily="34" charset="-122"/>
                <a:ea typeface="微软雅黑" panose="020B0503020204020204" pitchFamily="34" charset="-122"/>
              </a:rPr>
              <a:t>3  </a:t>
            </a:r>
            <a:r>
              <a:rPr lang="zh-CN" altLang="zh-CN" sz="4000" dirty="0" smtClean="0">
                <a:latin typeface="微软雅黑" panose="020B0503020204020204" pitchFamily="34" charset="-122"/>
                <a:ea typeface="微软雅黑" panose="020B0503020204020204" pitchFamily="34" charset="-122"/>
              </a:rPr>
              <a:t>网络</a:t>
            </a:r>
            <a:r>
              <a:rPr lang="zh-CN" altLang="zh-CN" sz="4000" dirty="0">
                <a:latin typeface="微软雅黑" panose="020B0503020204020204" pitchFamily="34" charset="-122"/>
                <a:ea typeface="微软雅黑" panose="020B0503020204020204" pitchFamily="34" charset="-122"/>
              </a:rPr>
              <a:t>系统的类型</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90736" y="1492602"/>
            <a:ext cx="8229600" cy="4525963"/>
          </a:xfrm>
        </p:spPr>
        <p:txBody>
          <a:bodyPr/>
          <a:lstStyle/>
          <a:p>
            <a:pPr>
              <a:lnSpc>
                <a:spcPct val="80000"/>
              </a:lnSpc>
              <a:buNone/>
            </a:pPr>
            <a:r>
              <a:rPr lang="zh-CN" altLang="en-US" sz="2800" dirty="0">
                <a:latin typeface="微软雅黑" panose="020B0503020204020204" pitchFamily="34" charset="-122"/>
                <a:ea typeface="微软雅黑" panose="020B0503020204020204" pitchFamily="34" charset="-122"/>
              </a:rPr>
              <a:t>6</a:t>
            </a:r>
            <a:r>
              <a:rPr lang="zh-CN" altLang="en-US" sz="2800" dirty="0" smtClean="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虚拟化网络系统</a:t>
            </a:r>
            <a:endParaRPr lang="en-US" altLang="zh-CN" sz="2800" dirty="0">
              <a:latin typeface="微软雅黑" panose="020B0503020204020204" pitchFamily="34" charset="-122"/>
              <a:ea typeface="微软雅黑" panose="020B0503020204020204" pitchFamily="34" charset="-122"/>
            </a:endParaRPr>
          </a:p>
          <a:p>
            <a:pPr>
              <a:lnSpc>
                <a:spcPct val="80000"/>
              </a:lnSpc>
            </a:pPr>
            <a:endParaRPr lang="en-US" altLang="zh-CN" sz="2400" dirty="0" smtClean="0"/>
          </a:p>
          <a:p>
            <a:r>
              <a:rPr lang="zh-CN" altLang="zh-CN" sz="2400" dirty="0" smtClean="0">
                <a:latin typeface="微软雅黑" panose="020B0503020204020204" pitchFamily="34" charset="-122"/>
                <a:ea typeface="微软雅黑" panose="020B0503020204020204" pitchFamily="34" charset="-122"/>
              </a:rPr>
              <a:t>网络</a:t>
            </a:r>
            <a:r>
              <a:rPr lang="zh-CN" altLang="zh-CN" sz="2400" dirty="0">
                <a:latin typeface="微软雅黑" panose="020B0503020204020204" pitchFamily="34" charset="-122"/>
                <a:ea typeface="微软雅黑" panose="020B0503020204020204" pitchFamily="34" charset="-122"/>
              </a:rPr>
              <a:t>虚拟化是使用基于软件的抽象从物理网络元素中分离网络流量的一种方式。 </a:t>
            </a:r>
            <a:endParaRPr lang="en-US" altLang="zh-CN" sz="2400" dirty="0">
              <a:latin typeface="微软雅黑" panose="020B0503020204020204" pitchFamily="34" charset="-122"/>
              <a:ea typeface="微软雅黑" panose="020B0503020204020204" pitchFamily="34" charset="-122"/>
            </a:endParaRPr>
          </a:p>
          <a:p>
            <a:r>
              <a:rPr lang="zh-CN" altLang="zh-CN" sz="2400" dirty="0">
                <a:latin typeface="微软雅黑" panose="020B0503020204020204" pitchFamily="34" charset="-122"/>
                <a:ea typeface="微软雅黑" panose="020B0503020204020204" pitchFamily="34" charset="-122"/>
              </a:rPr>
              <a:t>网络虚拟化与其他形式的虚拟化有很多共同之处</a:t>
            </a:r>
            <a:r>
              <a:rPr lang="zh-CN" altLang="zh-CN" sz="2400" dirty="0" smtClean="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a:p>
            <a:pPr marL="0" indent="0">
              <a:buNone/>
            </a:pPr>
            <a:endParaRPr lang="zh-CN" altLang="zh-CN" dirty="0"/>
          </a:p>
        </p:txBody>
      </p:sp>
    </p:spTree>
    <p:extLst>
      <p:ext uri="{BB962C8B-B14F-4D97-AF65-F5344CB8AC3E}">
        <p14:creationId xmlns:p14="http://schemas.microsoft.com/office/powerpoint/2010/main" xmlns="" val="2666595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1</a:t>
            </a:r>
            <a:r>
              <a:rPr lang="zh-CN" altLang="zh-CN" dirty="0" smtClean="0"/>
              <a:t>.</a:t>
            </a:r>
            <a:r>
              <a:rPr lang="en-US" altLang="zh-CN" dirty="0" smtClean="0"/>
              <a:t>3</a:t>
            </a:r>
            <a:r>
              <a:rPr lang="zh-CN" altLang="zh-CN" dirty="0" smtClean="0"/>
              <a:t>  </a:t>
            </a:r>
            <a:r>
              <a:rPr lang="zh-CN" altLang="zh-CN" dirty="0"/>
              <a:t>The type of network system</a:t>
            </a:r>
            <a:endParaRPr lang="zh-CN" altLang="en-US" dirty="0"/>
          </a:p>
        </p:txBody>
      </p:sp>
      <p:sp>
        <p:nvSpPr>
          <p:cNvPr id="3" name="内容占位符 2"/>
          <p:cNvSpPr>
            <a:spLocks noGrp="1"/>
          </p:cNvSpPr>
          <p:nvPr>
            <p:ph idx="1"/>
          </p:nvPr>
        </p:nvSpPr>
        <p:spPr>
          <a:xfrm>
            <a:off x="490736" y="1492602"/>
            <a:ext cx="8229600" cy="4525963"/>
          </a:xfrm>
        </p:spPr>
        <p:txBody>
          <a:bodyPr/>
          <a:lstStyle/>
          <a:p>
            <a:pPr>
              <a:lnSpc>
                <a:spcPct val="80000"/>
              </a:lnSpc>
              <a:buNone/>
            </a:pPr>
            <a:r>
              <a:rPr lang="zh-CN" altLang="en-US" dirty="0"/>
              <a:t>6.  Virtualised</a:t>
            </a:r>
          </a:p>
          <a:p>
            <a:pPr>
              <a:lnSpc>
                <a:spcPct val="80000"/>
              </a:lnSpc>
            </a:pPr>
            <a:r>
              <a:rPr lang="zh-CN" altLang="en-US" dirty="0"/>
              <a:t>software-based separation of network traffic</a:t>
            </a:r>
          </a:p>
          <a:p>
            <a:pPr>
              <a:lnSpc>
                <a:spcPct val="80000"/>
              </a:lnSpc>
            </a:pPr>
            <a:r>
              <a:rPr lang="zh-CN" altLang="en-US" dirty="0"/>
              <a:t>a way to abstract from the physical network elements. </a:t>
            </a:r>
          </a:p>
          <a:p>
            <a:pPr>
              <a:lnSpc>
                <a:spcPct val="80000"/>
              </a:lnSpc>
            </a:pPr>
            <a:r>
              <a:rPr lang="zh-CN" altLang="en-US" dirty="0"/>
              <a:t>Network virtualization and other forms of virtualization have much in common. </a:t>
            </a:r>
          </a:p>
          <a:p>
            <a:pPr marL="0" indent="0">
              <a:buNone/>
            </a:pPr>
            <a:endParaRPr lang="zh-CN" altLang="zh-CN" dirty="0"/>
          </a:p>
        </p:txBody>
      </p:sp>
    </p:spTree>
    <p:extLst>
      <p:ext uri="{BB962C8B-B14F-4D97-AF65-F5344CB8AC3E}">
        <p14:creationId xmlns:p14="http://schemas.microsoft.com/office/powerpoint/2010/main" xmlns="" val="2555223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8" name="Rectangle 4"/>
          <p:cNvSpPr>
            <a:spLocks noGrp="1" noChangeArrowheads="1"/>
          </p:cNvSpPr>
          <p:nvPr>
            <p:ph type="ctrTitle"/>
          </p:nvPr>
        </p:nvSpPr>
        <p:spPr>
          <a:xfrm>
            <a:off x="650875" y="2422525"/>
            <a:ext cx="8241605" cy="1225550"/>
          </a:xfrm>
        </p:spPr>
        <p:txBody>
          <a:bodyPr>
            <a:noAutofit/>
          </a:bodyPr>
          <a:lstStyle/>
          <a:p>
            <a:pPr algn="l"/>
            <a:r>
              <a:rPr lang="en-US" altLang="zh-CN" sz="3600" dirty="0">
                <a:latin typeface="微软雅黑" panose="020B0503020204020204" pitchFamily="34" charset="-122"/>
                <a:ea typeface="微软雅黑" panose="020B0503020204020204" pitchFamily="34" charset="-122"/>
              </a:rPr>
              <a:t>1.4 </a:t>
            </a:r>
            <a:r>
              <a:rPr lang="zh-CN" altLang="zh-CN" sz="3600" dirty="0">
                <a:latin typeface="微软雅黑" panose="020B0503020204020204" pitchFamily="34" charset="-122"/>
                <a:ea typeface="微软雅黑" panose="020B0503020204020204" pitchFamily="34" charset="-122"/>
              </a:rPr>
              <a:t>不断变化的网络</a:t>
            </a:r>
            <a:r>
              <a:rPr lang="zh-CN" altLang="zh-CN" sz="3600" dirty="0" smtClean="0">
                <a:latin typeface="微软雅黑" panose="020B0503020204020204" pitchFamily="34" charset="-122"/>
                <a:ea typeface="微软雅黑" panose="020B0503020204020204" pitchFamily="34" charset="-122"/>
              </a:rPr>
              <a:t>环境</a:t>
            </a:r>
            <a:r>
              <a:rPr lang="en-US" altLang="zh-CN" sz="3600" dirty="0" smtClean="0">
                <a:latin typeface="微软雅黑" panose="020B0503020204020204" pitchFamily="34" charset="-122"/>
                <a:ea typeface="微软雅黑" panose="020B0503020204020204" pitchFamily="34" charset="-122"/>
              </a:rPr>
              <a:t/>
            </a:r>
            <a:br>
              <a:rPr lang="en-US" altLang="zh-CN" sz="3600" dirty="0" smtClean="0">
                <a:latin typeface="微软雅黑" panose="020B0503020204020204" pitchFamily="34" charset="-122"/>
                <a:ea typeface="微软雅黑" panose="020B0503020204020204" pitchFamily="34" charset="-122"/>
              </a:rPr>
            </a:br>
            <a:r>
              <a:rPr lang="en-US" altLang="zh-CN" sz="3600" dirty="0" smtClean="0"/>
              <a:t>The </a:t>
            </a:r>
            <a:r>
              <a:rPr lang="en-US" altLang="zh-CN" sz="3600" dirty="0"/>
              <a:t>Changing Network Environment</a:t>
            </a:r>
            <a:endParaRPr lang="en-US" altLang="zh-CN" sz="3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312814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fontScale="90000"/>
          </a:bodyPr>
          <a:lstStyle/>
          <a:p>
            <a:pPr algn="l"/>
            <a:r>
              <a:rPr lang="en-US" altLang="zh-CN" dirty="0">
                <a:latin typeface="Microsoft YaHei" panose="020B0503020204020204" pitchFamily="34" charset="-122"/>
                <a:ea typeface="Microsoft YaHei" panose="020B0503020204020204" pitchFamily="34" charset="-122"/>
              </a:rPr>
              <a:t>1.4 </a:t>
            </a:r>
            <a:r>
              <a:rPr lang="zh-CN" altLang="en-US" dirty="0">
                <a:latin typeface="Microsoft YaHei" panose="020B0503020204020204" pitchFamily="34" charset="-122"/>
                <a:ea typeface="Microsoft YaHei" panose="020B0503020204020204" pitchFamily="34" charset="-122"/>
              </a:rPr>
              <a:t>不断变化的网络环境</a:t>
            </a:r>
            <a:br>
              <a:rPr lang="zh-CN" altLang="en-US" dirty="0">
                <a:latin typeface="Microsoft YaHei" panose="020B0503020204020204" pitchFamily="34" charset="-122"/>
                <a:ea typeface="Microsoft YaHei" panose="020B0503020204020204" pitchFamily="34" charset="-122"/>
              </a:rPr>
            </a:br>
            <a:r>
              <a:rPr lang="en-US" altLang="zh-CN" sz="3100" dirty="0">
                <a:latin typeface="微软雅黑" panose="020B0503020204020204" pitchFamily="34" charset="-122"/>
                <a:ea typeface="微软雅黑" panose="020B0503020204020204" pitchFamily="34" charset="-122"/>
              </a:rPr>
              <a:t>1.</a:t>
            </a:r>
            <a:r>
              <a:rPr lang="zh-CN" altLang="en-US" sz="3100" dirty="0">
                <a:latin typeface="微软雅黑" panose="020B0503020204020204" pitchFamily="34" charset="-122"/>
                <a:ea typeface="微软雅黑" panose="020B0503020204020204" pitchFamily="34" charset="-122"/>
              </a:rPr>
              <a:t>网络趋势</a:t>
            </a:r>
          </a:p>
        </p:txBody>
      </p:sp>
      <p:sp>
        <p:nvSpPr>
          <p:cNvPr id="2" name="Content Placeholder 1"/>
          <p:cNvSpPr>
            <a:spLocks noGrp="1"/>
          </p:cNvSpPr>
          <p:nvPr>
            <p:ph idx="1"/>
          </p:nvPr>
        </p:nvSpPr>
        <p:spPr>
          <a:xfrm>
            <a:off x="179512" y="1844824"/>
            <a:ext cx="4869030" cy="5233315"/>
          </a:xfrm>
        </p:spPr>
        <p:txBody>
          <a:bodyPr>
            <a:normAutofit/>
          </a:bodyPr>
          <a:lstStyle/>
          <a:p>
            <a:r>
              <a:rPr lang="zh-CN" altLang="en-US" sz="2400" dirty="0" smtClean="0">
                <a:latin typeface="Microsoft YaHei" panose="020B0503020204020204" pitchFamily="34" charset="-122"/>
                <a:ea typeface="Microsoft YaHei" panose="020B0503020204020204" pitchFamily="34" charset="-122"/>
              </a:rPr>
              <a:t>主要趋势包括：</a:t>
            </a:r>
          </a:p>
          <a:p>
            <a:pPr lvl="1"/>
            <a:r>
              <a:rPr lang="zh-CN" altLang="en-US" sz="2400" dirty="0" smtClean="0">
                <a:latin typeface="Microsoft YaHei" panose="020B0503020204020204" pitchFamily="34" charset="-122"/>
                <a:ea typeface="Microsoft YaHei" panose="020B0503020204020204" pitchFamily="34" charset="-122"/>
              </a:rPr>
              <a:t>自带设备 </a:t>
            </a:r>
            <a:r>
              <a:rPr lang="en-US" altLang="zh-CN" sz="2400" dirty="0" smtClean="0">
                <a:latin typeface="Microsoft YaHei" panose="020B0503020204020204" pitchFamily="34" charset="-122"/>
                <a:ea typeface="Microsoft YaHei" panose="020B0503020204020204" pitchFamily="34" charset="-122"/>
              </a:rPr>
              <a:t>(BYOD)</a:t>
            </a:r>
          </a:p>
          <a:p>
            <a:pPr lvl="1"/>
            <a:r>
              <a:rPr lang="zh-CN" altLang="en-US" sz="2400" dirty="0" smtClean="0">
                <a:latin typeface="Microsoft YaHei" panose="020B0503020204020204" pitchFamily="34" charset="-122"/>
                <a:ea typeface="Microsoft YaHei" panose="020B0503020204020204" pitchFamily="34" charset="-122"/>
              </a:rPr>
              <a:t>在线协作</a:t>
            </a:r>
          </a:p>
          <a:p>
            <a:pPr lvl="1"/>
            <a:r>
              <a:rPr lang="zh-CN" altLang="en-US" sz="2400" dirty="0" smtClean="0">
                <a:latin typeface="Microsoft YaHei" panose="020B0503020204020204" pitchFamily="34" charset="-122"/>
                <a:ea typeface="Microsoft YaHei" panose="020B0503020204020204" pitchFamily="34" charset="-122"/>
              </a:rPr>
              <a:t>视频通信</a:t>
            </a:r>
          </a:p>
          <a:p>
            <a:pPr lvl="1"/>
            <a:r>
              <a:rPr lang="zh-CN" altLang="en-US" sz="2400" dirty="0" smtClean="0">
                <a:latin typeface="Microsoft YaHei" panose="020B0503020204020204" pitchFamily="34" charset="-122"/>
                <a:ea typeface="Microsoft YaHei" panose="020B0503020204020204" pitchFamily="34" charset="-122"/>
              </a:rPr>
              <a:t>云计算</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007670" y="2755919"/>
            <a:ext cx="5136330" cy="37099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11892546"/>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zh-CN" altLang="en-US" smtClean="0">
                <a:ea typeface="宋体" panose="02010600030101010101" pitchFamily="2" charset="-122"/>
              </a:rPr>
              <a:t>目标</a:t>
            </a:r>
          </a:p>
        </p:txBody>
      </p:sp>
      <p:sp>
        <p:nvSpPr>
          <p:cNvPr id="9219" name="Rectangle 3"/>
          <p:cNvSpPr>
            <a:spLocks noGrp="1" noChangeArrowheads="1"/>
          </p:cNvSpPr>
          <p:nvPr>
            <p:ph idx="1"/>
          </p:nvPr>
        </p:nvSpPr>
        <p:spPr>
          <a:xfrm>
            <a:off x="655638" y="1392238"/>
            <a:ext cx="7940675" cy="5076825"/>
          </a:xfrm>
        </p:spPr>
        <p:txBody>
          <a:bodyPr/>
          <a:lstStyle/>
          <a:p>
            <a:pPr marL="457200" indent="-457200" eaLnBrk="1" hangingPunct="1"/>
            <a:r>
              <a:rPr lang="zh-CN" altLang="en-US" dirty="0" smtClean="0">
                <a:ea typeface="宋体" panose="02010600030101010101" pitchFamily="2" charset="-122"/>
              </a:rPr>
              <a:t>确定融合网络所带来的机遇和挑战</a:t>
            </a:r>
            <a:r>
              <a:rPr lang="en-US" altLang="zh-CN" dirty="0" smtClean="0">
                <a:ea typeface="宋体" panose="02010600030101010101" pitchFamily="2" charset="-122"/>
              </a:rPr>
              <a:t>.</a:t>
            </a:r>
          </a:p>
          <a:p>
            <a:pPr marL="457200" indent="-457200" eaLnBrk="1" hangingPunct="1"/>
            <a:r>
              <a:rPr lang="zh-CN" altLang="en-US" dirty="0" smtClean="0">
                <a:ea typeface="宋体" panose="02010600030101010101" pitchFamily="2" charset="-122"/>
              </a:rPr>
              <a:t>描述网络体系结构的特征：容错能力、可扩展性、服务质量以及安全性</a:t>
            </a:r>
            <a:r>
              <a:rPr lang="en-US" altLang="zh-CN" dirty="0" smtClean="0">
                <a:ea typeface="宋体" panose="02010600030101010101" pitchFamily="2" charset="-122"/>
              </a:rPr>
              <a:t>.</a:t>
            </a:r>
          </a:p>
        </p:txBody>
      </p:sp>
    </p:spTree>
    <p:extLst>
      <p:ext uri="{BB962C8B-B14F-4D97-AF65-F5344CB8AC3E}">
        <p14:creationId xmlns:p14="http://schemas.microsoft.com/office/powerpoint/2010/main" xmlns="" val="3817625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Autofit/>
          </a:bodyPr>
          <a:lstStyle/>
          <a:p>
            <a:pPr algn="l"/>
            <a:r>
              <a:rPr lang="en-US" sz="3600" dirty="0" smtClean="0"/>
              <a:t>1.4The Changing Network Environment</a:t>
            </a:r>
            <a:br>
              <a:rPr lang="en-US" sz="3600" dirty="0" smtClean="0"/>
            </a:br>
            <a:r>
              <a:rPr lang="en-US" sz="3600" dirty="0" smtClean="0"/>
              <a:t>1.Network Trends</a:t>
            </a:r>
            <a:endParaRPr lang="en-US" sz="3600" dirty="0"/>
          </a:p>
        </p:txBody>
      </p:sp>
      <p:sp>
        <p:nvSpPr>
          <p:cNvPr id="2" name="Content Placeholder 1"/>
          <p:cNvSpPr>
            <a:spLocks noGrp="1"/>
          </p:cNvSpPr>
          <p:nvPr>
            <p:ph idx="1"/>
          </p:nvPr>
        </p:nvSpPr>
        <p:spPr>
          <a:xfrm>
            <a:off x="213110" y="1628800"/>
            <a:ext cx="4869030" cy="4837107"/>
          </a:xfrm>
        </p:spPr>
        <p:txBody>
          <a:bodyPr>
            <a:normAutofit/>
          </a:bodyPr>
          <a:lstStyle/>
          <a:p>
            <a:r>
              <a:rPr lang="en-US" dirty="0" smtClean="0"/>
              <a:t>Top trends include:</a:t>
            </a:r>
          </a:p>
          <a:p>
            <a:pPr lvl="1"/>
            <a:r>
              <a:rPr lang="en-US" dirty="0" smtClean="0"/>
              <a:t>Bring Your Own Device (BYOD)</a:t>
            </a:r>
          </a:p>
          <a:p>
            <a:pPr lvl="1"/>
            <a:r>
              <a:rPr lang="en-US" dirty="0" smtClean="0"/>
              <a:t>Online Collaboration</a:t>
            </a:r>
          </a:p>
          <a:p>
            <a:pPr lvl="1"/>
            <a:r>
              <a:rPr lang="en-US" dirty="0" smtClean="0"/>
              <a:t>Video Communications</a:t>
            </a:r>
          </a:p>
          <a:p>
            <a:pPr lvl="1"/>
            <a:r>
              <a:rPr lang="en-US" dirty="0" smtClean="0"/>
              <a:t>Cloud Computing</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572000" y="2755919"/>
            <a:ext cx="4572000" cy="37099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68440523"/>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fontScale="90000"/>
          </a:bodyPr>
          <a:lstStyle/>
          <a:p>
            <a:pPr algn="l"/>
            <a:r>
              <a:rPr lang="en-US" altLang="zh-CN" dirty="0">
                <a:latin typeface="Microsoft YaHei" panose="020B0503020204020204" pitchFamily="34" charset="-122"/>
                <a:ea typeface="Microsoft YaHei" panose="020B0503020204020204" pitchFamily="34" charset="-122"/>
              </a:rPr>
              <a:t>1.4 </a:t>
            </a:r>
            <a:r>
              <a:rPr lang="zh-CN" altLang="en-US" dirty="0">
                <a:latin typeface="Microsoft YaHei" panose="020B0503020204020204" pitchFamily="34" charset="-122"/>
                <a:ea typeface="Microsoft YaHei" panose="020B0503020204020204" pitchFamily="34" charset="-122"/>
              </a:rPr>
              <a:t>不断变化的网络环境</a:t>
            </a:r>
            <a:r>
              <a:rPr lang="zh-CN" altLang="en-US" sz="4000" dirty="0"/>
              <a:t/>
            </a:r>
            <a:br>
              <a:rPr lang="zh-CN" altLang="en-US" sz="4000" dirty="0"/>
            </a:br>
            <a:r>
              <a:rPr lang="en-US" altLang="zh-CN" sz="3100" dirty="0" smtClean="0">
                <a:latin typeface="Microsoft YaHei" panose="020B0503020204020204" pitchFamily="34" charset="-122"/>
                <a:ea typeface="Microsoft YaHei" panose="020B0503020204020204" pitchFamily="34" charset="-122"/>
              </a:rPr>
              <a:t>2.</a:t>
            </a:r>
            <a:r>
              <a:rPr lang="zh-CN" altLang="en-US" sz="3100" dirty="0" smtClean="0">
                <a:latin typeface="Microsoft YaHei" panose="020B0503020204020204" pitchFamily="34" charset="-122"/>
                <a:ea typeface="Microsoft YaHei" panose="020B0503020204020204" pitchFamily="34" charset="-122"/>
              </a:rPr>
              <a:t>家庭网络技术</a:t>
            </a:r>
            <a:endParaRPr lang="zh-CN" altLang="en-US" sz="3100" dirty="0">
              <a:latin typeface="Microsoft YaHei" panose="020B0503020204020204" pitchFamily="34" charset="-122"/>
              <a:ea typeface="Microsoft YaHei" panose="020B0503020204020204" pitchFamily="34" charset="-122"/>
            </a:endParaRPr>
          </a:p>
        </p:txBody>
      </p:sp>
      <p:sp>
        <p:nvSpPr>
          <p:cNvPr id="2" name="Content Placeholder 1"/>
          <p:cNvSpPr>
            <a:spLocks noGrp="1"/>
          </p:cNvSpPr>
          <p:nvPr>
            <p:ph idx="1"/>
          </p:nvPr>
        </p:nvSpPr>
        <p:spPr>
          <a:xfrm>
            <a:off x="251520" y="2027845"/>
            <a:ext cx="6388107" cy="3156559"/>
          </a:xfrm>
        </p:spPr>
        <p:txBody>
          <a:bodyPr>
            <a:noAutofit/>
          </a:bodyPr>
          <a:lstStyle/>
          <a:p>
            <a:r>
              <a:rPr lang="zh-CN" altLang="en-US" sz="2400" dirty="0" smtClean="0">
                <a:latin typeface="Microsoft YaHei" panose="020B0503020204020204" pitchFamily="34" charset="-122"/>
                <a:ea typeface="Microsoft YaHei" panose="020B0503020204020204" pitchFamily="34" charset="-122"/>
              </a:rPr>
              <a:t>家庭中的技术趋势</a:t>
            </a:r>
          </a:p>
          <a:p>
            <a:pPr lvl="1"/>
            <a:r>
              <a:rPr lang="zh-CN" altLang="en-US" sz="2400" dirty="0" smtClean="0">
                <a:latin typeface="Microsoft YaHei" panose="020B0503020204020204" pitchFamily="34" charset="-122"/>
                <a:ea typeface="Microsoft YaHei" panose="020B0503020204020204" pitchFamily="34" charset="-122"/>
              </a:rPr>
              <a:t>智能家庭</a:t>
            </a:r>
          </a:p>
          <a:p>
            <a:r>
              <a:rPr lang="zh-CN" altLang="en-US" sz="2400" dirty="0" smtClean="0">
                <a:latin typeface="Microsoft YaHei" panose="020B0503020204020204" pitchFamily="34" charset="-122"/>
                <a:ea typeface="Microsoft YaHei" panose="020B0503020204020204" pitchFamily="34" charset="-122"/>
              </a:rPr>
              <a:t>电力线网络</a:t>
            </a:r>
          </a:p>
          <a:p>
            <a:pPr lvl="1"/>
            <a:r>
              <a:rPr lang="zh-CN" altLang="en-US" sz="2400" dirty="0" smtClean="0">
                <a:latin typeface="Microsoft YaHei" panose="020B0503020204020204" pitchFamily="34" charset="-122"/>
                <a:ea typeface="Microsoft YaHei" panose="020B0503020204020204" pitchFamily="34" charset="-122"/>
              </a:rPr>
              <a:t>使用现有电线连接设备</a:t>
            </a:r>
          </a:p>
          <a:p>
            <a:r>
              <a:rPr lang="zh-CN" altLang="en-US" sz="2400" dirty="0" smtClean="0">
                <a:latin typeface="Microsoft YaHei" panose="020B0503020204020204" pitchFamily="34" charset="-122"/>
                <a:ea typeface="Microsoft YaHei" panose="020B0503020204020204" pitchFamily="34" charset="-122"/>
              </a:rPr>
              <a:t>无线宽带</a:t>
            </a:r>
          </a:p>
          <a:p>
            <a:pPr lvl="1"/>
            <a:r>
              <a:rPr lang="zh-CN" altLang="en-US" sz="2400" dirty="0" smtClean="0">
                <a:latin typeface="Microsoft YaHei" panose="020B0503020204020204" pitchFamily="34" charset="-122"/>
                <a:ea typeface="Microsoft YaHei" panose="020B0503020204020204" pitchFamily="34" charset="-122"/>
              </a:rPr>
              <a:t>无线互联网服务提供商 </a:t>
            </a:r>
            <a:r>
              <a:rPr lang="en-US" altLang="zh-CN" sz="2400" dirty="0" smtClean="0">
                <a:latin typeface="Microsoft YaHei" panose="020B0503020204020204" pitchFamily="34" charset="-122"/>
                <a:ea typeface="Microsoft YaHei" panose="020B0503020204020204" pitchFamily="34" charset="-122"/>
              </a:rPr>
              <a:t>(WISP)</a:t>
            </a:r>
          </a:p>
          <a:p>
            <a:pPr lvl="1"/>
            <a:r>
              <a:rPr lang="zh-CN" altLang="en-US" sz="2400" dirty="0" smtClean="0">
                <a:latin typeface="Microsoft YaHei" panose="020B0503020204020204" pitchFamily="34" charset="-122"/>
                <a:ea typeface="Microsoft YaHei" panose="020B0503020204020204" pitchFamily="34" charset="-122"/>
              </a:rPr>
              <a:t>使用蜂窝技术的无线宽带服务</a:t>
            </a:r>
            <a:endParaRPr lang="zh-CN" altLang="en-US" sz="2400" dirty="0">
              <a:latin typeface="Microsoft YaHei" panose="020B0503020204020204" pitchFamily="34" charset="-122"/>
              <a:ea typeface="Microsoft YaHei" panose="020B0503020204020204" pitchFamily="34" charset="-122"/>
            </a:endParaRPr>
          </a:p>
        </p:txBody>
      </p:sp>
      <p:pic>
        <p:nvPicPr>
          <p:cNvPr id="9" name="Picture 8"/>
          <p:cNvPicPr>
            <a:picLocks noChangeAspect="1"/>
          </p:cNvPicPr>
          <p:nvPr/>
        </p:nvPicPr>
        <p:blipFill>
          <a:blip r:embed="rId3" cstate="print"/>
          <a:stretch>
            <a:fillRect/>
          </a:stretch>
        </p:blipFill>
        <p:spPr>
          <a:xfrm>
            <a:off x="7468056" y="2205950"/>
            <a:ext cx="771525" cy="1400175"/>
          </a:xfrm>
          <a:prstGeom prst="rect">
            <a:avLst/>
          </a:prstGeom>
        </p:spPr>
      </p:pic>
      <p:pic>
        <p:nvPicPr>
          <p:cNvPr id="10" name="Picture 9"/>
          <p:cNvPicPr>
            <a:picLocks noChangeAspect="1"/>
          </p:cNvPicPr>
          <p:nvPr/>
        </p:nvPicPr>
        <p:blipFill>
          <a:blip r:embed="rId4" cstate="print"/>
          <a:stretch>
            <a:fillRect/>
          </a:stretch>
        </p:blipFill>
        <p:spPr>
          <a:xfrm>
            <a:off x="5755318" y="4248001"/>
            <a:ext cx="2343150" cy="2419350"/>
          </a:xfrm>
          <a:prstGeom prst="rect">
            <a:avLst/>
          </a:prstGeom>
        </p:spPr>
      </p:pic>
    </p:spTree>
    <p:extLst>
      <p:ext uri="{BB962C8B-B14F-4D97-AF65-F5344CB8AC3E}">
        <p14:creationId xmlns:p14="http://schemas.microsoft.com/office/powerpoint/2010/main" xmlns="" val="125084839"/>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260648"/>
            <a:ext cx="8229600" cy="1624364"/>
          </a:xfrm>
        </p:spPr>
        <p:txBody>
          <a:bodyPr>
            <a:normAutofit/>
          </a:bodyPr>
          <a:lstStyle/>
          <a:p>
            <a:pPr algn="l"/>
            <a:r>
              <a:rPr lang="en-US" sz="3600" dirty="0" smtClean="0"/>
              <a:t>1.4The Changing Network Environment</a:t>
            </a:r>
            <a:br>
              <a:rPr lang="en-US" sz="3600" dirty="0" smtClean="0"/>
            </a:br>
            <a:r>
              <a:rPr lang="en-US" sz="3600" dirty="0" smtClean="0"/>
              <a:t>2.Networking Technologies for the Home</a:t>
            </a:r>
            <a:endParaRPr lang="en-US" sz="3600" dirty="0"/>
          </a:p>
        </p:txBody>
      </p:sp>
      <p:sp>
        <p:nvSpPr>
          <p:cNvPr id="2" name="Content Placeholder 1"/>
          <p:cNvSpPr>
            <a:spLocks noGrp="1"/>
          </p:cNvSpPr>
          <p:nvPr>
            <p:ph idx="1"/>
          </p:nvPr>
        </p:nvSpPr>
        <p:spPr>
          <a:xfrm>
            <a:off x="457200" y="2359516"/>
            <a:ext cx="6388107" cy="3156559"/>
          </a:xfrm>
        </p:spPr>
        <p:txBody>
          <a:bodyPr>
            <a:normAutofit fontScale="77500" lnSpcReduction="20000"/>
          </a:bodyPr>
          <a:lstStyle/>
          <a:p>
            <a:r>
              <a:rPr lang="en-US" dirty="0" smtClean="0"/>
              <a:t>Technology Trends in the Home</a:t>
            </a:r>
          </a:p>
          <a:p>
            <a:pPr lvl="1"/>
            <a:r>
              <a:rPr lang="en-US" dirty="0" smtClean="0"/>
              <a:t>Smart home</a:t>
            </a:r>
          </a:p>
          <a:p>
            <a:r>
              <a:rPr lang="en-US" dirty="0" smtClean="0"/>
              <a:t>Powerline Networking</a:t>
            </a:r>
          </a:p>
          <a:p>
            <a:pPr lvl="1"/>
            <a:r>
              <a:rPr lang="en-US" dirty="0" smtClean="0"/>
              <a:t>Uses </a:t>
            </a:r>
            <a:r>
              <a:rPr lang="en-US" dirty="0"/>
              <a:t>existing electrical wiring to connect devices</a:t>
            </a:r>
            <a:endParaRPr lang="en-US" dirty="0" smtClean="0"/>
          </a:p>
          <a:p>
            <a:r>
              <a:rPr lang="en-US" dirty="0" smtClean="0"/>
              <a:t>Wireless Broadband</a:t>
            </a:r>
          </a:p>
          <a:p>
            <a:pPr lvl="1"/>
            <a:r>
              <a:rPr lang="en-US" dirty="0"/>
              <a:t>Wireless Internet Service Provider (WISP</a:t>
            </a:r>
            <a:r>
              <a:rPr lang="en-US" dirty="0" smtClean="0"/>
              <a:t>)</a:t>
            </a:r>
          </a:p>
          <a:p>
            <a:pPr lvl="1"/>
            <a:r>
              <a:rPr lang="en-US" dirty="0"/>
              <a:t>Wireless </a:t>
            </a:r>
            <a:r>
              <a:rPr lang="en-US" dirty="0" smtClean="0"/>
              <a:t>Broadband Service using cellular technology</a:t>
            </a:r>
            <a:endParaRPr lang="en-US" dirty="0"/>
          </a:p>
        </p:txBody>
      </p:sp>
      <p:pic>
        <p:nvPicPr>
          <p:cNvPr id="9" name="Picture 8"/>
          <p:cNvPicPr>
            <a:picLocks noChangeAspect="1"/>
          </p:cNvPicPr>
          <p:nvPr/>
        </p:nvPicPr>
        <p:blipFill>
          <a:blip r:embed="rId3" cstate="print"/>
          <a:stretch>
            <a:fillRect/>
          </a:stretch>
        </p:blipFill>
        <p:spPr>
          <a:xfrm>
            <a:off x="7468056" y="2205950"/>
            <a:ext cx="771525" cy="1400175"/>
          </a:xfrm>
          <a:prstGeom prst="rect">
            <a:avLst/>
          </a:prstGeom>
        </p:spPr>
      </p:pic>
      <p:pic>
        <p:nvPicPr>
          <p:cNvPr id="10" name="Picture 9"/>
          <p:cNvPicPr>
            <a:picLocks noChangeAspect="1"/>
          </p:cNvPicPr>
          <p:nvPr/>
        </p:nvPicPr>
        <p:blipFill>
          <a:blip r:embed="rId4" cstate="print"/>
          <a:stretch>
            <a:fillRect/>
          </a:stretch>
        </p:blipFill>
        <p:spPr>
          <a:xfrm>
            <a:off x="5755318" y="4248001"/>
            <a:ext cx="2343150" cy="2419350"/>
          </a:xfrm>
          <a:prstGeom prst="rect">
            <a:avLst/>
          </a:prstGeom>
        </p:spPr>
      </p:pic>
    </p:spTree>
    <p:extLst>
      <p:ext uri="{BB962C8B-B14F-4D97-AF65-F5344CB8AC3E}">
        <p14:creationId xmlns:p14="http://schemas.microsoft.com/office/powerpoint/2010/main" xmlns="" val="3604304283"/>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tretch>
            <a:fillRect/>
          </a:stretch>
        </p:blipFill>
        <p:spPr bwMode="auto">
          <a:xfrm>
            <a:off x="5737753" y="1251404"/>
            <a:ext cx="3230602" cy="19195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505" name="Rectangle 2"/>
          <p:cNvSpPr>
            <a:spLocks noGrp="1" noChangeArrowheads="1"/>
          </p:cNvSpPr>
          <p:nvPr>
            <p:ph type="title"/>
          </p:nvPr>
        </p:nvSpPr>
        <p:spPr/>
        <p:txBody>
          <a:bodyPr/>
          <a:lstStyle/>
          <a:p>
            <a:pPr algn="l"/>
            <a:r>
              <a:rPr lang="en-US" altLang="zh-CN" sz="4000" dirty="0" smtClean="0">
                <a:latin typeface="Microsoft YaHei" panose="020B0503020204020204" pitchFamily="34" charset="-122"/>
                <a:ea typeface="Microsoft YaHei" panose="020B0503020204020204" pitchFamily="34" charset="-122"/>
              </a:rPr>
              <a:t>1.4</a:t>
            </a:r>
            <a:r>
              <a:rPr lang="zh-CN" altLang="en-US" sz="4000" dirty="0" smtClean="0">
                <a:latin typeface="Microsoft YaHei" panose="020B0503020204020204" pitchFamily="34" charset="-122"/>
                <a:ea typeface="Microsoft YaHei" panose="020B0503020204020204" pitchFamily="34" charset="-122"/>
              </a:rPr>
              <a:t>不断变化的网络环境</a:t>
            </a:r>
            <a:br>
              <a:rPr lang="zh-CN" altLang="en-US" sz="4000" dirty="0" smtClean="0">
                <a:latin typeface="Microsoft YaHei" panose="020B0503020204020204" pitchFamily="34" charset="-122"/>
                <a:ea typeface="Microsoft YaHei" panose="020B0503020204020204" pitchFamily="34" charset="-122"/>
              </a:rPr>
            </a:br>
            <a:r>
              <a:rPr lang="en-US" altLang="zh-CN" sz="2800" dirty="0" smtClean="0">
                <a:latin typeface="Microsoft YaHei" panose="020B0503020204020204" pitchFamily="34" charset="-122"/>
                <a:ea typeface="Microsoft YaHei" panose="020B0503020204020204" pitchFamily="34" charset="-122"/>
              </a:rPr>
              <a:t>3.</a:t>
            </a:r>
            <a:r>
              <a:rPr lang="zh-CN" altLang="en-US" sz="2800" dirty="0" smtClean="0">
                <a:latin typeface="Microsoft YaHei" panose="020B0503020204020204" pitchFamily="34" charset="-122"/>
                <a:ea typeface="Microsoft YaHei" panose="020B0503020204020204" pitchFamily="34" charset="-122"/>
              </a:rPr>
              <a:t>网络安全</a:t>
            </a:r>
            <a:endParaRPr lang="zh-CN" altLang="en-US" sz="2800" dirty="0">
              <a:latin typeface="Microsoft YaHei" panose="020B0503020204020204" pitchFamily="34" charset="-122"/>
              <a:ea typeface="Microsoft YaHei" panose="020B0503020204020204" pitchFamily="34" charset="-122"/>
            </a:endParaRPr>
          </a:p>
        </p:txBody>
      </p:sp>
      <p:sp>
        <p:nvSpPr>
          <p:cNvPr id="2" name="Content Placeholder 1"/>
          <p:cNvSpPr>
            <a:spLocks noGrp="1"/>
          </p:cNvSpPr>
          <p:nvPr>
            <p:ph idx="1"/>
          </p:nvPr>
        </p:nvSpPr>
        <p:spPr>
          <a:xfrm>
            <a:off x="289999" y="1772816"/>
            <a:ext cx="5704949" cy="4968552"/>
          </a:xfrm>
        </p:spPr>
        <p:txBody>
          <a:bodyPr>
            <a:normAutofit fontScale="70000" lnSpcReduction="20000"/>
          </a:bodyPr>
          <a:lstStyle/>
          <a:p>
            <a:r>
              <a:rPr lang="zh-CN" altLang="en-US" dirty="0" smtClean="0">
                <a:latin typeface="Microsoft YaHei" panose="020B0503020204020204" pitchFamily="34" charset="-122"/>
                <a:ea typeface="Microsoft YaHei" panose="020B0503020204020204" pitchFamily="34" charset="-122"/>
              </a:rPr>
              <a:t>安全威胁</a:t>
            </a:r>
          </a:p>
          <a:p>
            <a:pPr lvl="1"/>
            <a:r>
              <a:rPr lang="zh-CN" altLang="en-US" dirty="0" smtClean="0">
                <a:latin typeface="Microsoft YaHei" panose="020B0503020204020204" pitchFamily="34" charset="-122"/>
                <a:ea typeface="Microsoft YaHei" panose="020B0503020204020204" pitchFamily="34" charset="-122"/>
              </a:rPr>
              <a:t>病毒、蠕虫和特洛伊木马 </a:t>
            </a:r>
          </a:p>
          <a:p>
            <a:pPr lvl="1"/>
            <a:r>
              <a:rPr lang="zh-CN" altLang="en-US" dirty="0" smtClean="0">
                <a:latin typeface="Microsoft YaHei" panose="020B0503020204020204" pitchFamily="34" charset="-122"/>
                <a:ea typeface="Microsoft YaHei" panose="020B0503020204020204" pitchFamily="34" charset="-122"/>
              </a:rPr>
              <a:t>间谍软件和广告软件</a:t>
            </a:r>
          </a:p>
          <a:p>
            <a:pPr lvl="1"/>
            <a:r>
              <a:rPr lang="zh-CN" altLang="en-US" dirty="0" smtClean="0">
                <a:latin typeface="Microsoft YaHei" panose="020B0503020204020204" pitchFamily="34" charset="-122"/>
                <a:ea typeface="Microsoft YaHei" panose="020B0503020204020204" pitchFamily="34" charset="-122"/>
              </a:rPr>
              <a:t>零日漏洞攻击，也称为零时攻击</a:t>
            </a:r>
          </a:p>
          <a:p>
            <a:pPr lvl="1"/>
            <a:r>
              <a:rPr lang="zh-CN" altLang="en-US" dirty="0" smtClean="0">
                <a:latin typeface="Microsoft YaHei" panose="020B0503020204020204" pitchFamily="34" charset="-122"/>
                <a:ea typeface="Microsoft YaHei" panose="020B0503020204020204" pitchFamily="34" charset="-122"/>
              </a:rPr>
              <a:t>黑客攻击 </a:t>
            </a:r>
          </a:p>
          <a:p>
            <a:pPr lvl="1"/>
            <a:r>
              <a:rPr lang="zh-CN" altLang="en-US" dirty="0" smtClean="0">
                <a:latin typeface="Microsoft YaHei" panose="020B0503020204020204" pitchFamily="34" charset="-122"/>
                <a:ea typeface="Microsoft YaHei" panose="020B0503020204020204" pitchFamily="34" charset="-122"/>
              </a:rPr>
              <a:t>拒绝服务攻击</a:t>
            </a:r>
          </a:p>
          <a:p>
            <a:pPr lvl="1"/>
            <a:r>
              <a:rPr lang="zh-CN" altLang="en-US" dirty="0" smtClean="0">
                <a:latin typeface="Microsoft YaHei" panose="020B0503020204020204" pitchFamily="34" charset="-122"/>
                <a:ea typeface="Microsoft YaHei" panose="020B0503020204020204" pitchFamily="34" charset="-122"/>
              </a:rPr>
              <a:t>数据拦截和窃取</a:t>
            </a:r>
          </a:p>
          <a:p>
            <a:pPr lvl="1"/>
            <a:r>
              <a:rPr lang="zh-CN" altLang="en-US" dirty="0" smtClean="0">
                <a:latin typeface="Microsoft YaHei" panose="020B0503020204020204" pitchFamily="34" charset="-122"/>
                <a:ea typeface="Microsoft YaHei" panose="020B0503020204020204" pitchFamily="34" charset="-122"/>
              </a:rPr>
              <a:t>身份盗窃</a:t>
            </a:r>
          </a:p>
          <a:p>
            <a:r>
              <a:rPr lang="zh-CN" altLang="en-US" dirty="0" smtClean="0">
                <a:latin typeface="Microsoft YaHei" panose="020B0503020204020204" pitchFamily="34" charset="-122"/>
                <a:ea typeface="Microsoft YaHei" panose="020B0503020204020204" pitchFamily="34" charset="-122"/>
              </a:rPr>
              <a:t>安全解决方案</a:t>
            </a:r>
          </a:p>
          <a:p>
            <a:pPr lvl="1"/>
            <a:r>
              <a:rPr lang="zh-CN" altLang="en-US" dirty="0" smtClean="0">
                <a:latin typeface="Microsoft YaHei" panose="020B0503020204020204" pitchFamily="34" charset="-122"/>
                <a:ea typeface="Microsoft YaHei" panose="020B0503020204020204" pitchFamily="34" charset="-122"/>
              </a:rPr>
              <a:t>防病毒和反间谍软件 </a:t>
            </a:r>
          </a:p>
          <a:p>
            <a:pPr lvl="1"/>
            <a:r>
              <a:rPr lang="zh-CN" altLang="en-US" dirty="0" smtClean="0">
                <a:latin typeface="Microsoft YaHei" panose="020B0503020204020204" pitchFamily="34" charset="-122"/>
                <a:ea typeface="Microsoft YaHei" panose="020B0503020204020204" pitchFamily="34" charset="-122"/>
              </a:rPr>
              <a:t>防火墙过滤</a:t>
            </a:r>
          </a:p>
          <a:p>
            <a:pPr lvl="1"/>
            <a:r>
              <a:rPr lang="zh-CN" altLang="en-US" dirty="0" smtClean="0">
                <a:latin typeface="Microsoft YaHei" panose="020B0503020204020204" pitchFamily="34" charset="-122"/>
                <a:ea typeface="Microsoft YaHei" panose="020B0503020204020204" pitchFamily="34" charset="-122"/>
              </a:rPr>
              <a:t>专用防火墙系统</a:t>
            </a:r>
          </a:p>
          <a:p>
            <a:pPr lvl="1"/>
            <a:r>
              <a:rPr lang="zh-CN" altLang="en-US" dirty="0" smtClean="0">
                <a:latin typeface="Microsoft YaHei" panose="020B0503020204020204" pitchFamily="34" charset="-122"/>
                <a:ea typeface="Microsoft YaHei" panose="020B0503020204020204" pitchFamily="34" charset="-122"/>
              </a:rPr>
              <a:t>访问控制列表 </a:t>
            </a:r>
            <a:r>
              <a:rPr lang="en-US" altLang="zh-CN" dirty="0" smtClean="0">
                <a:latin typeface="Microsoft YaHei" panose="020B0503020204020204" pitchFamily="34" charset="-122"/>
                <a:ea typeface="Microsoft YaHei" panose="020B0503020204020204" pitchFamily="34" charset="-122"/>
              </a:rPr>
              <a:t>(ACL) </a:t>
            </a:r>
          </a:p>
          <a:p>
            <a:pPr lvl="1"/>
            <a:r>
              <a:rPr lang="zh-CN" altLang="en-US" dirty="0" smtClean="0">
                <a:latin typeface="Microsoft YaHei" panose="020B0503020204020204" pitchFamily="34" charset="-122"/>
                <a:ea typeface="Microsoft YaHei" panose="020B0503020204020204" pitchFamily="34" charset="-122"/>
              </a:rPr>
              <a:t>入侵防御系统 </a:t>
            </a:r>
            <a:r>
              <a:rPr lang="en-US" altLang="zh-CN" dirty="0" smtClean="0">
                <a:latin typeface="Microsoft YaHei" panose="020B0503020204020204" pitchFamily="34" charset="-122"/>
                <a:ea typeface="Microsoft YaHei" panose="020B0503020204020204" pitchFamily="34" charset="-122"/>
              </a:rPr>
              <a:t>(IPS) </a:t>
            </a:r>
          </a:p>
          <a:p>
            <a:pPr lvl="1"/>
            <a:r>
              <a:rPr lang="zh-CN" altLang="en-US" dirty="0" smtClean="0">
                <a:latin typeface="Microsoft YaHei" panose="020B0503020204020204" pitchFamily="34" charset="-122"/>
                <a:ea typeface="Microsoft YaHei" panose="020B0503020204020204" pitchFamily="34" charset="-122"/>
              </a:rPr>
              <a:t>虚拟专用网络 </a:t>
            </a:r>
            <a:r>
              <a:rPr lang="en-US" altLang="zh-CN" dirty="0" smtClean="0">
                <a:latin typeface="Microsoft YaHei" panose="020B0503020204020204" pitchFamily="34" charset="-122"/>
                <a:ea typeface="Microsoft YaHei" panose="020B0503020204020204" pitchFamily="34" charset="-122"/>
              </a:rPr>
              <a:t>(VPN)</a:t>
            </a: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966348" y="3689225"/>
            <a:ext cx="3004654" cy="23982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91274720"/>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735106" y="1251404"/>
            <a:ext cx="3235896" cy="19195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505" name="Rectangle 2"/>
          <p:cNvSpPr>
            <a:spLocks noGrp="1" noChangeArrowheads="1"/>
          </p:cNvSpPr>
          <p:nvPr>
            <p:ph type="title"/>
          </p:nvPr>
        </p:nvSpPr>
        <p:spPr/>
        <p:txBody>
          <a:bodyPr>
            <a:noAutofit/>
          </a:bodyPr>
          <a:lstStyle/>
          <a:p>
            <a:pPr algn="l"/>
            <a:r>
              <a:rPr lang="en-US" sz="3600" dirty="0" smtClean="0"/>
              <a:t>1.4The Changing Network Environment</a:t>
            </a:r>
            <a:br>
              <a:rPr lang="en-US" sz="3600" dirty="0" smtClean="0"/>
            </a:br>
            <a:r>
              <a:rPr lang="en-US" sz="3600" dirty="0" smtClean="0"/>
              <a:t>3.Network Security</a:t>
            </a:r>
            <a:endParaRPr lang="en-US" sz="3600" dirty="0"/>
          </a:p>
        </p:txBody>
      </p:sp>
      <p:sp>
        <p:nvSpPr>
          <p:cNvPr id="2" name="Content Placeholder 1"/>
          <p:cNvSpPr>
            <a:spLocks noGrp="1"/>
          </p:cNvSpPr>
          <p:nvPr>
            <p:ph idx="1"/>
          </p:nvPr>
        </p:nvSpPr>
        <p:spPr>
          <a:xfrm>
            <a:off x="271478" y="1556792"/>
            <a:ext cx="5704949" cy="4718814"/>
          </a:xfrm>
        </p:spPr>
        <p:txBody>
          <a:bodyPr>
            <a:noAutofit/>
          </a:bodyPr>
          <a:lstStyle/>
          <a:p>
            <a:r>
              <a:rPr lang="en-US" sz="1800" dirty="0" smtClean="0"/>
              <a:t>Security Threats</a:t>
            </a:r>
          </a:p>
          <a:p>
            <a:pPr lvl="1"/>
            <a:r>
              <a:rPr lang="en-US" sz="1800" dirty="0" smtClean="0"/>
              <a:t>Viruses, worms, and Trojan horses </a:t>
            </a:r>
          </a:p>
          <a:p>
            <a:pPr lvl="1"/>
            <a:r>
              <a:rPr lang="en-US" sz="1800" dirty="0" smtClean="0"/>
              <a:t>Spyware and adware</a:t>
            </a:r>
          </a:p>
          <a:p>
            <a:pPr lvl="1"/>
            <a:r>
              <a:rPr lang="en-US" sz="1800" dirty="0" smtClean="0"/>
              <a:t>Zero-day attacks, also called zero-hour attacks</a:t>
            </a:r>
          </a:p>
          <a:p>
            <a:pPr lvl="1"/>
            <a:r>
              <a:rPr lang="en-US" sz="1800" dirty="0" smtClean="0"/>
              <a:t>Hacker attacks </a:t>
            </a:r>
          </a:p>
          <a:p>
            <a:pPr lvl="1"/>
            <a:r>
              <a:rPr lang="en-US" sz="1800" dirty="0" smtClean="0"/>
              <a:t>Denial of service attacks</a:t>
            </a:r>
          </a:p>
          <a:p>
            <a:pPr lvl="1"/>
            <a:r>
              <a:rPr lang="en-US" sz="1800" dirty="0" smtClean="0"/>
              <a:t>Data interception and theft</a:t>
            </a:r>
          </a:p>
          <a:p>
            <a:pPr lvl="1"/>
            <a:r>
              <a:rPr lang="en-US" sz="1800" dirty="0" smtClean="0"/>
              <a:t>Identity theft</a:t>
            </a:r>
          </a:p>
          <a:p>
            <a:r>
              <a:rPr lang="en-US" sz="1800" dirty="0" smtClean="0"/>
              <a:t>Security Solutions</a:t>
            </a:r>
          </a:p>
          <a:p>
            <a:pPr lvl="1"/>
            <a:r>
              <a:rPr lang="en-US" sz="1800" dirty="0" smtClean="0"/>
              <a:t>Antivirus and antispyware </a:t>
            </a:r>
          </a:p>
          <a:p>
            <a:pPr lvl="1"/>
            <a:r>
              <a:rPr lang="en-US" sz="1800" dirty="0" smtClean="0"/>
              <a:t>Firewall filtering</a:t>
            </a:r>
          </a:p>
          <a:p>
            <a:pPr lvl="1"/>
            <a:r>
              <a:rPr lang="en-US" sz="1800" dirty="0" smtClean="0"/>
              <a:t>Dedicated firewall systems</a:t>
            </a:r>
          </a:p>
          <a:p>
            <a:pPr lvl="1"/>
            <a:r>
              <a:rPr lang="en-US" sz="1800" dirty="0" smtClean="0"/>
              <a:t>Access control lists (ACL) </a:t>
            </a:r>
          </a:p>
          <a:p>
            <a:pPr lvl="1"/>
            <a:r>
              <a:rPr lang="en-US" sz="1800" dirty="0" smtClean="0"/>
              <a:t>Intrusion prevention systems (IPS) </a:t>
            </a:r>
          </a:p>
          <a:p>
            <a:pPr lvl="1"/>
            <a:r>
              <a:rPr lang="en-US" sz="1800" dirty="0" smtClean="0"/>
              <a:t>Virtual Private Networks (VPNs)</a:t>
            </a: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966348" y="3689225"/>
            <a:ext cx="3004654" cy="23982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40627290"/>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normAutofit fontScale="90000"/>
          </a:bodyPr>
          <a:lstStyle/>
          <a:p>
            <a:pPr eaLnBrk="1" hangingPunct="1"/>
            <a:r>
              <a:rPr lang="zh-CN" altLang="en-US" smtClean="0"/>
              <a:t>总结</a:t>
            </a:r>
            <a:r>
              <a:rPr lang="en-US" altLang="zh-CN" smtClean="0"/>
              <a:t/>
            </a:r>
            <a:br>
              <a:rPr lang="en-US" altLang="zh-CN" smtClean="0"/>
            </a:br>
            <a:r>
              <a:rPr lang="zh-CN" altLang="zh-CN" smtClean="0"/>
              <a:t>Summary</a:t>
            </a:r>
            <a:endParaRPr lang="zh-CN" altLang="zh-CN"/>
          </a:p>
        </p:txBody>
      </p:sp>
      <p:sp>
        <p:nvSpPr>
          <p:cNvPr id="28675" name="Rectangle 3"/>
          <p:cNvSpPr>
            <a:spLocks noGrp="1" noChangeArrowheads="1"/>
          </p:cNvSpPr>
          <p:nvPr>
            <p:ph type="body" idx="4294967295"/>
          </p:nvPr>
        </p:nvSpPr>
        <p:spPr/>
        <p:txBody>
          <a:bodyPr/>
          <a:lstStyle/>
          <a:p>
            <a:pPr marL="457200" indent="-457200"/>
            <a:r>
              <a:rPr lang="zh-CN" altLang="en-US" sz="2800" dirty="0">
                <a:latin typeface="微软雅黑" panose="020B0503020204020204" pitchFamily="34" charset="-122"/>
                <a:ea typeface="微软雅黑" panose="020B0503020204020204" pitchFamily="34" charset="-122"/>
              </a:rPr>
              <a:t>理解不同网络系统</a:t>
            </a:r>
            <a:r>
              <a:rPr lang="zh-CN" altLang="en-US" sz="2800" dirty="0" smtClean="0"/>
              <a:t>：</a:t>
            </a:r>
            <a:r>
              <a:rPr lang="zh-CN" altLang="zh-CN" sz="2800" dirty="0">
                <a:latin typeface="微软雅黑" panose="020B0503020204020204" pitchFamily="34" charset="-122"/>
                <a:ea typeface="微软雅黑" panose="020B0503020204020204" pitchFamily="34" charset="-122"/>
              </a:rPr>
              <a:t>对等网络</a:t>
            </a:r>
            <a:r>
              <a:rPr lang="zh-CN" altLang="zh-CN" sz="2800" dirty="0" smtClean="0">
                <a:latin typeface="微软雅黑" panose="020B0503020204020204" pitchFamily="34" charset="-122"/>
                <a:ea typeface="微软雅黑" panose="020B0503020204020204" pitchFamily="34" charset="-122"/>
              </a:rPr>
              <a:t>系统</a:t>
            </a:r>
            <a:r>
              <a:rPr lang="zh-CN" altLang="en-US" sz="2800" dirty="0" smtClean="0">
                <a:latin typeface="微软雅黑" panose="020B0503020204020204" pitchFamily="34" charset="-122"/>
                <a:ea typeface="微软雅黑" panose="020B0503020204020204" pitchFamily="34" charset="-122"/>
              </a:rPr>
              <a:t>、客户</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服务器等。</a:t>
            </a:r>
            <a:endParaRPr lang="en-US" altLang="zh-CN" sz="2800" dirty="0" smtClean="0"/>
          </a:p>
          <a:p>
            <a:pPr marL="457200" indent="-457200" eaLnBrk="1" hangingPunct="1"/>
            <a:r>
              <a:rPr lang="zh-CN" altLang="en-US" sz="2800" dirty="0" smtClean="0"/>
              <a:t>Understand </a:t>
            </a:r>
            <a:r>
              <a:rPr lang="zh-CN" altLang="en-US" sz="2800" dirty="0"/>
              <a:t>different networking systems types : peer based, client-server, cloud, cluster, centralised, virtualised </a:t>
            </a:r>
          </a:p>
          <a:p>
            <a:pPr marL="457200" indent="-457200" eaLnBrk="1" hangingPunct="1"/>
            <a:endParaRPr lang="zh-CN" altLang="en-US" dirty="0"/>
          </a:p>
        </p:txBody>
      </p:sp>
    </p:spTree>
    <p:extLst>
      <p:ext uri="{BB962C8B-B14F-4D97-AF65-F5344CB8AC3E}">
        <p14:creationId xmlns:p14="http://schemas.microsoft.com/office/powerpoint/2010/main" xmlns="" val="37139166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zh-CN" smtClean="0">
                <a:ea typeface="宋体" panose="02010600030101010101" pitchFamily="2" charset="-122"/>
              </a:rPr>
              <a:t>Objectives</a:t>
            </a:r>
          </a:p>
        </p:txBody>
      </p:sp>
      <p:sp>
        <p:nvSpPr>
          <p:cNvPr id="9219" name="Rectangle 3"/>
          <p:cNvSpPr>
            <a:spLocks noGrp="1" noChangeArrowheads="1"/>
          </p:cNvSpPr>
          <p:nvPr>
            <p:ph idx="1"/>
          </p:nvPr>
        </p:nvSpPr>
        <p:spPr>
          <a:xfrm>
            <a:off x="655638" y="1392238"/>
            <a:ext cx="7940675" cy="5076825"/>
          </a:xfrm>
        </p:spPr>
        <p:txBody>
          <a:bodyPr>
            <a:normAutofit/>
          </a:bodyPr>
          <a:lstStyle/>
          <a:p>
            <a:pPr marL="457200" indent="-457200" eaLnBrk="1" hangingPunct="1"/>
            <a:r>
              <a:rPr lang="en-US" altLang="zh-CN" dirty="0" smtClean="0">
                <a:ea typeface="宋体" panose="02010600030101010101" pitchFamily="2" charset="-122"/>
              </a:rPr>
              <a:t>Identify the opportunities and challenges posed by converged networks.</a:t>
            </a:r>
          </a:p>
          <a:p>
            <a:pPr marL="457200" indent="-457200" eaLnBrk="1" hangingPunct="1"/>
            <a:r>
              <a:rPr lang="en-US" altLang="zh-CN" dirty="0" smtClean="0">
                <a:ea typeface="宋体" panose="02010600030101010101" pitchFamily="2" charset="-122"/>
              </a:rPr>
              <a:t>Describe the characteristics of network architectures: fault tolerance, scalability, quality of service and security.</a:t>
            </a:r>
          </a:p>
        </p:txBody>
      </p:sp>
    </p:spTree>
    <p:extLst>
      <p:ext uri="{BB962C8B-B14F-4D97-AF65-F5344CB8AC3E}">
        <p14:creationId xmlns:p14="http://schemas.microsoft.com/office/powerpoint/2010/main" xmlns="" val="2467794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Microsoft YaHei" panose="020B0503020204020204" pitchFamily="34" charset="-122"/>
                <a:ea typeface="Microsoft YaHei" panose="020B0503020204020204" pitchFamily="34" charset="-122"/>
              </a:rPr>
              <a:t>第一章   </a:t>
            </a:r>
            <a:r>
              <a:rPr lang="zh-CN" altLang="en-US" dirty="0" smtClean="0">
                <a:latin typeface="Microsoft YaHei" panose="020B0503020204020204" pitchFamily="34" charset="-122"/>
                <a:ea typeface="Microsoft YaHei" panose="020B0503020204020204" pitchFamily="34" charset="-122"/>
              </a:rPr>
              <a:t>探索</a:t>
            </a:r>
            <a:r>
              <a:rPr lang="zh-CN" altLang="en-US" dirty="0">
                <a:latin typeface="Microsoft YaHei" panose="020B0503020204020204" pitchFamily="34" charset="-122"/>
                <a:ea typeface="Microsoft YaHei" panose="020B0503020204020204" pitchFamily="34" charset="-122"/>
              </a:rPr>
              <a:t>网络</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sz="2800" dirty="0" smtClean="0">
                <a:latin typeface="微软雅黑" panose="020B0503020204020204" pitchFamily="34" charset="-122"/>
                <a:ea typeface="微软雅黑" panose="020B0503020204020204" pitchFamily="34" charset="-122"/>
              </a:rPr>
              <a:t>1.3 </a:t>
            </a:r>
            <a:r>
              <a:rPr lang="zh-CN" altLang="zh-CN" sz="2800" dirty="0" smtClean="0">
                <a:latin typeface="微软雅黑" panose="020B0503020204020204" pitchFamily="34" charset="-122"/>
                <a:ea typeface="微软雅黑" panose="020B0503020204020204" pitchFamily="34" charset="-122"/>
              </a:rPr>
              <a:t>网络</a:t>
            </a:r>
            <a:r>
              <a:rPr lang="zh-CN" altLang="zh-CN" sz="2800" dirty="0">
                <a:latin typeface="微软雅黑" panose="020B0503020204020204" pitchFamily="34" charset="-122"/>
                <a:ea typeface="微软雅黑" panose="020B0503020204020204" pitchFamily="34" charset="-122"/>
              </a:rPr>
              <a:t>系统的</a:t>
            </a:r>
            <a:r>
              <a:rPr lang="zh-CN" altLang="zh-CN" sz="2800" dirty="0" smtClean="0">
                <a:latin typeface="微软雅黑" panose="020B0503020204020204" pitchFamily="34" charset="-122"/>
                <a:ea typeface="微软雅黑" panose="020B0503020204020204" pitchFamily="34" charset="-122"/>
              </a:rPr>
              <a:t>类型</a:t>
            </a:r>
            <a:endParaRPr lang="en-US" altLang="zh-CN" sz="2800" dirty="0" smtClean="0">
              <a:latin typeface="微软雅黑" panose="020B0503020204020204" pitchFamily="34" charset="-122"/>
              <a:ea typeface="微软雅黑" panose="020B0503020204020204" pitchFamily="34" charset="-122"/>
            </a:endParaRPr>
          </a:p>
          <a:p>
            <a:pPr marL="0" indent="0">
              <a:buNone/>
            </a:pPr>
            <a:r>
              <a:rPr lang="en-US" altLang="zh-CN" sz="2800" dirty="0" smtClean="0">
                <a:latin typeface="微软雅黑" panose="020B0503020204020204" pitchFamily="34" charset="-122"/>
                <a:ea typeface="微软雅黑" panose="020B0503020204020204" pitchFamily="34" charset="-122"/>
              </a:rPr>
              <a:t>1.4 </a:t>
            </a:r>
            <a:r>
              <a:rPr lang="zh-CN" altLang="zh-CN" sz="2800" dirty="0" smtClean="0">
                <a:latin typeface="微软雅黑" panose="020B0503020204020204" pitchFamily="34" charset="-122"/>
                <a:ea typeface="微软雅黑" panose="020B0503020204020204" pitchFamily="34" charset="-122"/>
              </a:rPr>
              <a:t>不断</a:t>
            </a:r>
            <a:r>
              <a:rPr lang="zh-CN" altLang="zh-CN" sz="2800" dirty="0">
                <a:latin typeface="微软雅黑" panose="020B0503020204020204" pitchFamily="34" charset="-122"/>
                <a:ea typeface="微软雅黑" panose="020B0503020204020204" pitchFamily="34" charset="-122"/>
              </a:rPr>
              <a:t>变化的网络</a:t>
            </a:r>
            <a:r>
              <a:rPr lang="zh-CN" altLang="zh-CN" sz="2800" dirty="0" smtClean="0">
                <a:latin typeface="微软雅黑" panose="020B0503020204020204" pitchFamily="34" charset="-122"/>
                <a:ea typeface="微软雅黑" panose="020B0503020204020204" pitchFamily="34" charset="-122"/>
              </a:rPr>
              <a:t>环境</a:t>
            </a:r>
            <a:endParaRPr lang="en-US" altLang="zh-CN" sz="28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748035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8" name="Rectangle 4"/>
          <p:cNvSpPr>
            <a:spLocks noGrp="1" noChangeArrowheads="1"/>
          </p:cNvSpPr>
          <p:nvPr>
            <p:ph type="ctrTitle"/>
          </p:nvPr>
        </p:nvSpPr>
        <p:spPr>
          <a:xfrm>
            <a:off x="650875" y="2422525"/>
            <a:ext cx="6441405" cy="1225550"/>
          </a:xfrm>
        </p:spPr>
        <p:txBody>
          <a:bodyPr>
            <a:normAutofit/>
          </a:bodyPr>
          <a:lstStyle/>
          <a:p>
            <a:pPr algn="l"/>
            <a:r>
              <a:rPr lang="en-US" altLang="zh-CN" sz="3600" dirty="0">
                <a:latin typeface="微软雅黑" panose="020B0503020204020204" pitchFamily="34" charset="-122"/>
                <a:ea typeface="微软雅黑" panose="020B0503020204020204" pitchFamily="34" charset="-122"/>
              </a:rPr>
              <a:t>1.3 </a:t>
            </a:r>
            <a:r>
              <a:rPr lang="zh-CN" altLang="zh-CN" sz="3600" dirty="0">
                <a:latin typeface="微软雅黑" panose="020B0503020204020204" pitchFamily="34" charset="-122"/>
                <a:ea typeface="微软雅黑" panose="020B0503020204020204" pitchFamily="34" charset="-122"/>
              </a:rPr>
              <a:t>网络系统的</a:t>
            </a:r>
            <a:r>
              <a:rPr lang="zh-CN" altLang="zh-CN" sz="3600" dirty="0" smtClean="0">
                <a:latin typeface="微软雅黑" panose="020B0503020204020204" pitchFamily="34" charset="-122"/>
                <a:ea typeface="微软雅黑" panose="020B0503020204020204" pitchFamily="34" charset="-122"/>
              </a:rPr>
              <a:t>类型</a:t>
            </a:r>
            <a:r>
              <a:rPr lang="en-US" altLang="zh-CN" sz="3600" dirty="0" smtClean="0">
                <a:latin typeface="微软雅黑" panose="020B0503020204020204" pitchFamily="34" charset="-122"/>
                <a:ea typeface="微软雅黑" panose="020B0503020204020204" pitchFamily="34" charset="-122"/>
              </a:rPr>
              <a:t/>
            </a:r>
            <a:br>
              <a:rPr lang="en-US" altLang="zh-CN" sz="3600" dirty="0" smtClean="0">
                <a:latin typeface="微软雅黑" panose="020B0503020204020204" pitchFamily="34" charset="-122"/>
                <a:ea typeface="微软雅黑" panose="020B0503020204020204" pitchFamily="34" charset="-122"/>
              </a:rPr>
            </a:br>
            <a:r>
              <a:rPr lang="en-US" altLang="zh-CN" sz="3600" dirty="0"/>
              <a:t>The type of network </a:t>
            </a:r>
            <a:r>
              <a:rPr lang="en-US" altLang="zh-CN" sz="3600" dirty="0" smtClean="0"/>
              <a:t>system</a:t>
            </a:r>
            <a:endParaRPr lang="en-US" altLang="zh-CN" sz="3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492881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zh-CN" sz="4000" dirty="0">
                <a:latin typeface="微软雅黑" panose="020B0503020204020204" pitchFamily="34" charset="-122"/>
                <a:ea typeface="微软雅黑" panose="020B0503020204020204" pitchFamily="34" charset="-122"/>
              </a:rPr>
              <a:t>1</a:t>
            </a:r>
            <a:r>
              <a:rPr lang="zh-CN" altLang="zh-CN" sz="4000" dirty="0" smtClean="0">
                <a:latin typeface="微软雅黑" panose="020B0503020204020204" pitchFamily="34" charset="-122"/>
                <a:ea typeface="微软雅黑" panose="020B0503020204020204" pitchFamily="34" charset="-122"/>
              </a:rPr>
              <a:t>.</a:t>
            </a:r>
            <a:r>
              <a:rPr lang="en-US" altLang="zh-CN" sz="4000" dirty="0" smtClean="0">
                <a:latin typeface="微软雅黑" panose="020B0503020204020204" pitchFamily="34" charset="-122"/>
                <a:ea typeface="微软雅黑" panose="020B0503020204020204" pitchFamily="34" charset="-122"/>
              </a:rPr>
              <a:t>3 </a:t>
            </a:r>
            <a:r>
              <a:rPr lang="zh-CN" altLang="zh-CN" sz="4000" dirty="0" smtClean="0">
                <a:latin typeface="微软雅黑" panose="020B0503020204020204" pitchFamily="34" charset="-122"/>
                <a:ea typeface="微软雅黑" panose="020B0503020204020204" pitchFamily="34" charset="-122"/>
              </a:rPr>
              <a:t>网络</a:t>
            </a:r>
            <a:r>
              <a:rPr lang="zh-CN" altLang="zh-CN" sz="4000" dirty="0">
                <a:latin typeface="微软雅黑" panose="020B0503020204020204" pitchFamily="34" charset="-122"/>
                <a:ea typeface="微软雅黑" panose="020B0503020204020204" pitchFamily="34" charset="-122"/>
              </a:rPr>
              <a:t>系统的类型</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90736" y="1492602"/>
            <a:ext cx="8229600" cy="4525963"/>
          </a:xfrm>
        </p:spPr>
        <p:txBody>
          <a:bodyPr/>
          <a:lstStyle/>
          <a:p>
            <a:r>
              <a:rPr lang="zh-CN" altLang="zh-CN" sz="2800" dirty="0" smtClean="0">
                <a:latin typeface="微软雅黑" panose="020B0503020204020204" pitchFamily="34" charset="-122"/>
                <a:ea typeface="微软雅黑" panose="020B0503020204020204" pitchFamily="34" charset="-122"/>
              </a:rPr>
              <a:t>1</a:t>
            </a:r>
            <a:r>
              <a:rPr lang="en-US" altLang="zh-CN" sz="2800" dirty="0" smtClean="0">
                <a:latin typeface="微软雅黑" panose="020B0503020204020204" pitchFamily="34" charset="-122"/>
                <a:ea typeface="微软雅黑" panose="020B0503020204020204" pitchFamily="34" charset="-122"/>
              </a:rPr>
              <a:t>. </a:t>
            </a:r>
            <a:r>
              <a:rPr lang="zh-CN" altLang="zh-CN" sz="2800" dirty="0" smtClean="0">
                <a:latin typeface="微软雅黑" panose="020B0503020204020204" pitchFamily="34" charset="-122"/>
                <a:ea typeface="微软雅黑" panose="020B0503020204020204" pitchFamily="34" charset="-122"/>
              </a:rPr>
              <a:t>对等</a:t>
            </a:r>
            <a:r>
              <a:rPr lang="zh-CN" altLang="zh-CN" sz="2800" dirty="0">
                <a:latin typeface="微软雅黑" panose="020B0503020204020204" pitchFamily="34" charset="-122"/>
                <a:ea typeface="微软雅黑" panose="020B0503020204020204" pitchFamily="34" charset="-122"/>
              </a:rPr>
              <a:t>网络系统</a:t>
            </a:r>
            <a:r>
              <a:rPr lang="zh-CN" altLang="zh-CN" sz="2800" dirty="0" smtClean="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P2P</a:t>
            </a:r>
            <a:r>
              <a:rPr lang="zh-CN" altLang="zh-CN" sz="2800"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endParaRPr>
          </a:p>
          <a:p>
            <a:r>
              <a:rPr lang="zh-CN" altLang="zh-CN" sz="2400" dirty="0" smtClean="0">
                <a:latin typeface="微软雅黑" panose="020B0503020204020204" pitchFamily="34" charset="-122"/>
                <a:ea typeface="微软雅黑" panose="020B0503020204020204" pitchFamily="34" charset="-122"/>
              </a:rPr>
              <a:t>对等</a:t>
            </a:r>
            <a:r>
              <a:rPr lang="zh-CN" altLang="zh-CN" sz="2400" dirty="0">
                <a:latin typeface="微软雅黑" panose="020B0503020204020204" pitchFamily="34" charset="-122"/>
                <a:ea typeface="微软雅黑" panose="020B0503020204020204" pitchFamily="34" charset="-122"/>
              </a:rPr>
              <a:t>网络的每个用户端既是一个节点，也有服务器的</a:t>
            </a:r>
            <a:r>
              <a:rPr lang="zh-CN" altLang="zh-CN" sz="2400" dirty="0" smtClean="0">
                <a:latin typeface="微软雅黑" panose="020B0503020204020204" pitchFamily="34" charset="-122"/>
                <a:ea typeface="微软雅黑" panose="020B0503020204020204" pitchFamily="34" charset="-122"/>
              </a:rPr>
              <a:t>功能</a:t>
            </a:r>
            <a:r>
              <a:rPr lang="zh-CN" altLang="en-US" sz="2400" dirty="0">
                <a:latin typeface="微软雅黑" panose="020B0503020204020204" pitchFamily="34" charset="-122"/>
                <a:ea typeface="微软雅黑" panose="020B0503020204020204" pitchFamily="34" charset="-122"/>
              </a:rPr>
              <a:t>。</a:t>
            </a:r>
            <a:endParaRPr lang="zh-CN" altLang="zh-CN" sz="2400" dirty="0">
              <a:latin typeface="微软雅黑" panose="020B0503020204020204" pitchFamily="34" charset="-122"/>
              <a:ea typeface="微软雅黑" panose="020B0503020204020204" pitchFamily="34" charset="-122"/>
            </a:endParaRPr>
          </a:p>
        </p:txBody>
      </p:sp>
      <p:pic>
        <p:nvPicPr>
          <p:cNvPr id="4"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5385"/>
          <a:stretch/>
        </p:blipFill>
        <p:spPr bwMode="auto">
          <a:xfrm>
            <a:off x="1542358" y="3861049"/>
            <a:ext cx="6631531" cy="23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14914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zh-CN" dirty="0"/>
              <a:t>1</a:t>
            </a:r>
            <a:r>
              <a:rPr lang="zh-CN" altLang="zh-CN" dirty="0" smtClean="0"/>
              <a:t>.</a:t>
            </a:r>
            <a:r>
              <a:rPr lang="en-US" altLang="zh-CN" dirty="0" smtClean="0"/>
              <a:t>3</a:t>
            </a:r>
            <a:r>
              <a:rPr lang="zh-CN" altLang="zh-CN" dirty="0" smtClean="0"/>
              <a:t>  </a:t>
            </a:r>
            <a:r>
              <a:rPr lang="zh-CN" altLang="zh-CN" dirty="0"/>
              <a:t>The type of network system</a:t>
            </a:r>
            <a:endParaRPr lang="zh-CN" altLang="en-US" dirty="0"/>
          </a:p>
        </p:txBody>
      </p:sp>
      <p:sp>
        <p:nvSpPr>
          <p:cNvPr id="3" name="内容占位符 2"/>
          <p:cNvSpPr>
            <a:spLocks noGrp="1"/>
          </p:cNvSpPr>
          <p:nvPr>
            <p:ph idx="1"/>
          </p:nvPr>
        </p:nvSpPr>
        <p:spPr>
          <a:xfrm>
            <a:off x="490736" y="1492602"/>
            <a:ext cx="8229600" cy="4525963"/>
          </a:xfrm>
        </p:spPr>
        <p:txBody>
          <a:bodyPr/>
          <a:lstStyle/>
          <a:p>
            <a:r>
              <a:rPr lang="zh-CN" altLang="zh-CN" dirty="0"/>
              <a:t>1 Peer to Peer（P2P）</a:t>
            </a:r>
          </a:p>
          <a:p>
            <a:r>
              <a:rPr lang="zh-CN" altLang="zh-CN" dirty="0"/>
              <a:t>all connected computers equal; </a:t>
            </a:r>
          </a:p>
          <a:p>
            <a:r>
              <a:rPr lang="zh-CN" altLang="zh-CN" dirty="0"/>
              <a:t> the same abilities to utilize resources available</a:t>
            </a:r>
          </a:p>
        </p:txBody>
      </p:sp>
      <p:pic>
        <p:nvPicPr>
          <p:cNvPr id="4"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5385"/>
          <a:stretch/>
        </p:blipFill>
        <p:spPr bwMode="auto">
          <a:xfrm>
            <a:off x="1542358" y="3861049"/>
            <a:ext cx="6631531" cy="23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34481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zh-CN" sz="4000" dirty="0">
                <a:latin typeface="微软雅黑" panose="020B0503020204020204" pitchFamily="34" charset="-122"/>
                <a:ea typeface="微软雅黑" panose="020B0503020204020204" pitchFamily="34" charset="-122"/>
              </a:rPr>
              <a:t>1</a:t>
            </a:r>
            <a:r>
              <a:rPr lang="zh-CN" altLang="zh-CN" sz="4000" dirty="0" smtClean="0">
                <a:latin typeface="微软雅黑" panose="020B0503020204020204" pitchFamily="34" charset="-122"/>
                <a:ea typeface="微软雅黑" panose="020B0503020204020204" pitchFamily="34" charset="-122"/>
              </a:rPr>
              <a:t>.</a:t>
            </a:r>
            <a:r>
              <a:rPr lang="en-US" altLang="zh-CN" sz="4000" dirty="0" smtClean="0">
                <a:latin typeface="微软雅黑" panose="020B0503020204020204" pitchFamily="34" charset="-122"/>
                <a:ea typeface="微软雅黑" panose="020B0503020204020204" pitchFamily="34" charset="-122"/>
              </a:rPr>
              <a:t>3  </a:t>
            </a:r>
            <a:r>
              <a:rPr lang="zh-CN" altLang="zh-CN" sz="4000" dirty="0" smtClean="0">
                <a:latin typeface="微软雅黑" panose="020B0503020204020204" pitchFamily="34" charset="-122"/>
                <a:ea typeface="微软雅黑" panose="020B0503020204020204" pitchFamily="34" charset="-122"/>
              </a:rPr>
              <a:t>网络系统的类型</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90736" y="1492602"/>
            <a:ext cx="8229600" cy="4525963"/>
          </a:xfrm>
        </p:spPr>
        <p:txBody>
          <a:bodyPr/>
          <a:lstStyle/>
          <a:p>
            <a:pPr>
              <a:buNone/>
            </a:pPr>
            <a:r>
              <a:rPr lang="zh-CN" altLang="zh-CN" sz="2800" dirty="0">
                <a:latin typeface="微软雅黑" panose="020B0503020204020204" pitchFamily="34" charset="-122"/>
                <a:ea typeface="微软雅黑" panose="020B0503020204020204" pitchFamily="34" charset="-122"/>
              </a:rPr>
              <a:t>2</a:t>
            </a:r>
            <a:r>
              <a:rPr lang="zh-CN" altLang="zh-CN" sz="2800" dirty="0" smtClean="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客户机</a:t>
            </a:r>
            <a:r>
              <a:rPr lang="en-US" altLang="zh-CN"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服务器（</a:t>
            </a:r>
            <a:r>
              <a:rPr lang="en-US" altLang="zh-CN" sz="2800" dirty="0">
                <a:latin typeface="微软雅黑" panose="020B0503020204020204" pitchFamily="34" charset="-122"/>
                <a:ea typeface="微软雅黑" panose="020B0503020204020204" pitchFamily="34" charset="-122"/>
              </a:rPr>
              <a:t>C/S</a:t>
            </a:r>
            <a:r>
              <a:rPr lang="zh-CN" altLang="zh-CN" sz="2800" dirty="0">
                <a:latin typeface="微软雅黑" panose="020B0503020204020204" pitchFamily="34" charset="-122"/>
                <a:ea typeface="微软雅黑" panose="020B0503020204020204" pitchFamily="34" charset="-122"/>
              </a:rPr>
              <a:t>）网络</a:t>
            </a:r>
            <a:r>
              <a:rPr lang="zh-CN" altLang="zh-CN" sz="2800" dirty="0" smtClean="0">
                <a:latin typeface="微软雅黑" panose="020B0503020204020204" pitchFamily="34" charset="-122"/>
                <a:ea typeface="微软雅黑" panose="020B0503020204020204" pitchFamily="34" charset="-122"/>
              </a:rPr>
              <a:t>系统</a:t>
            </a:r>
            <a:endParaRPr lang="en-US" altLang="zh-CN" sz="2800" dirty="0" smtClean="0">
              <a:latin typeface="微软雅黑" panose="020B0503020204020204" pitchFamily="34" charset="-122"/>
              <a:ea typeface="微软雅黑" panose="020B0503020204020204" pitchFamily="34" charset="-122"/>
            </a:endParaRPr>
          </a:p>
          <a:p>
            <a:pPr marL="285750" indent="-285750" algn="just">
              <a:lnSpc>
                <a:spcPct val="120000"/>
              </a:lnSpc>
            </a:pPr>
            <a:r>
              <a:rPr lang="zh-CN" altLang="en-US" sz="2400" dirty="0">
                <a:latin typeface="微软雅黑" panose="020B0503020204020204" pitchFamily="34" charset="-122"/>
                <a:ea typeface="微软雅黑" panose="020B0503020204020204" pitchFamily="34" charset="-122"/>
              </a:rPr>
              <a:t>在</a:t>
            </a:r>
            <a:r>
              <a:rPr lang="en-US" altLang="zh-CN" sz="2400" dirty="0">
                <a:latin typeface="微软雅黑" panose="020B0503020204020204" pitchFamily="34" charset="-122"/>
                <a:ea typeface="微软雅黑" panose="020B0503020204020204" pitchFamily="34" charset="-122"/>
              </a:rPr>
              <a:t>C/S</a:t>
            </a:r>
            <a:r>
              <a:rPr lang="zh-CN" altLang="en-US" sz="2400" dirty="0">
                <a:latin typeface="微软雅黑" panose="020B0503020204020204" pitchFamily="34" charset="-122"/>
                <a:ea typeface="微软雅黑" panose="020B0503020204020204" pitchFamily="34" charset="-122"/>
              </a:rPr>
              <a:t>模式中，客户方发出请求，网络通信系统将请求的内容传到服务器，服务器根据请求完成预定的操作，然后把结果送回客户。</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0239"/>
          <a:stretch/>
        </p:blipFill>
        <p:spPr bwMode="auto">
          <a:xfrm>
            <a:off x="1475656" y="4149080"/>
            <a:ext cx="5688012"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4789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1</a:t>
            </a:r>
            <a:r>
              <a:rPr lang="zh-CN" altLang="zh-CN" dirty="0" smtClean="0"/>
              <a:t>.</a:t>
            </a:r>
            <a:r>
              <a:rPr lang="en-US" altLang="zh-CN" dirty="0" smtClean="0"/>
              <a:t>3</a:t>
            </a:r>
            <a:r>
              <a:rPr lang="zh-CN" altLang="zh-CN" dirty="0" smtClean="0"/>
              <a:t>  </a:t>
            </a:r>
            <a:r>
              <a:rPr lang="zh-CN" altLang="zh-CN" dirty="0"/>
              <a:t>The type of network system</a:t>
            </a:r>
            <a:endParaRPr lang="zh-CN" altLang="en-US" dirty="0"/>
          </a:p>
        </p:txBody>
      </p:sp>
      <p:sp>
        <p:nvSpPr>
          <p:cNvPr id="3" name="内容占位符 2"/>
          <p:cNvSpPr>
            <a:spLocks noGrp="1"/>
          </p:cNvSpPr>
          <p:nvPr>
            <p:ph idx="1"/>
          </p:nvPr>
        </p:nvSpPr>
        <p:spPr>
          <a:xfrm>
            <a:off x="490736" y="1492602"/>
            <a:ext cx="8229600" cy="4525963"/>
          </a:xfrm>
        </p:spPr>
        <p:txBody>
          <a:bodyPr/>
          <a:lstStyle/>
          <a:p>
            <a:pPr>
              <a:buNone/>
            </a:pPr>
            <a:r>
              <a:rPr lang="zh-CN" altLang="zh-CN" dirty="0"/>
              <a:t>2. Client／Server</a:t>
            </a:r>
          </a:p>
          <a:p>
            <a:r>
              <a:rPr lang="zh-CN" altLang="zh-CN" dirty="0"/>
              <a:t>Centralize functions and applications in one or more dedicated file servers. </a:t>
            </a:r>
          </a:p>
          <a:p>
            <a:r>
              <a:rPr lang="zh-CN" altLang="zh-CN" dirty="0"/>
              <a:t>The server is the center of the system allowing access to resources and instituting security. </a:t>
            </a:r>
          </a:p>
          <a:p>
            <a:endParaRPr lang="zh-CN" altLang="zh-CN"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0239"/>
          <a:stretch/>
        </p:blipFill>
        <p:spPr bwMode="auto">
          <a:xfrm>
            <a:off x="1475656" y="4149080"/>
            <a:ext cx="5688012"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30743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982</Words>
  <Application>Microsoft Office PowerPoint</Application>
  <PresentationFormat>全屏显示(4:3)</PresentationFormat>
  <Paragraphs>150</Paragraphs>
  <Slides>25</Slides>
  <Notes>8</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探索网络 Explore the Network</vt:lpstr>
      <vt:lpstr>目标</vt:lpstr>
      <vt:lpstr>Objectives</vt:lpstr>
      <vt:lpstr>第一章   探索网络</vt:lpstr>
      <vt:lpstr>1.3 网络系统的类型 The type of network system</vt:lpstr>
      <vt:lpstr>1.3 网络系统的类型</vt:lpstr>
      <vt:lpstr>1.3  The type of network system</vt:lpstr>
      <vt:lpstr>1.3  网络系统的类型</vt:lpstr>
      <vt:lpstr>1.3  The type of network system</vt:lpstr>
      <vt:lpstr>1.3 网络系统的类型</vt:lpstr>
      <vt:lpstr>1.3  The type of network system</vt:lpstr>
      <vt:lpstr>1.3  网络系统的类型</vt:lpstr>
      <vt:lpstr>1.3  The type of network system</vt:lpstr>
      <vt:lpstr>1.3 网络系统的类型</vt:lpstr>
      <vt:lpstr>1.3  The type of network system</vt:lpstr>
      <vt:lpstr>1.3  网络系统的类型</vt:lpstr>
      <vt:lpstr>1.3  The type of network system</vt:lpstr>
      <vt:lpstr>1.4 不断变化的网络环境 The Changing Network Environment</vt:lpstr>
      <vt:lpstr>1.4 不断变化的网络环境 1.网络趋势</vt:lpstr>
      <vt:lpstr>1.4The Changing Network Environment 1.Network Trends</vt:lpstr>
      <vt:lpstr>1.4 不断变化的网络环境 2.家庭网络技术</vt:lpstr>
      <vt:lpstr>1.4The Changing Network Environment 2.Networking Technologies for the Home</vt:lpstr>
      <vt:lpstr>1.4不断变化的网络环境 3.网络安全</vt:lpstr>
      <vt:lpstr>1.4The Changing Network Environment 3.Network Security</vt:lpstr>
      <vt:lpstr>总结 Summary</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孙红</cp:lastModifiedBy>
  <cp:revision>69</cp:revision>
  <dcterms:created xsi:type="dcterms:W3CDTF">2017-08-01T01:07:07Z</dcterms:created>
  <dcterms:modified xsi:type="dcterms:W3CDTF">2019-09-10T02:49:48Z</dcterms:modified>
</cp:coreProperties>
</file>