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2019-09-10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/>
              <a:t>第三课    你家有几口人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教师：胡远馨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3921125" y="4259263"/>
            <a:ext cx="4322763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>
                <a:ea typeface="华文楷体" pitchFamily="2" charset="-122"/>
              </a:rPr>
              <a:t>她是</a:t>
            </a:r>
            <a:r>
              <a:rPr lang="zh-CN" altLang="en-US" sz="5400">
                <a:solidFill>
                  <a:srgbClr val="FF0000"/>
                </a:solidFill>
                <a:ea typeface="华文楷体" pitchFamily="2" charset="-122"/>
              </a:rPr>
              <a:t>我妈妈</a:t>
            </a:r>
            <a:r>
              <a:rPr lang="zh-CN" altLang="en-US" sz="5400">
                <a:ea typeface="华文楷体" pitchFamily="2" charset="-122"/>
              </a:rPr>
              <a:t>。</a:t>
            </a:r>
          </a:p>
        </p:txBody>
      </p:sp>
      <p:pic>
        <p:nvPicPr>
          <p:cNvPr id="24578" name="Picture 4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2633663"/>
            <a:ext cx="15843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835150" y="40052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A50021"/>
                </a:solidFill>
                <a:ea typeface="黑体" pitchFamily="49" charset="-122"/>
              </a:rPr>
              <a:t>我</a:t>
            </a:r>
          </a:p>
        </p:txBody>
      </p:sp>
      <p:sp>
        <p:nvSpPr>
          <p:cNvPr id="24580" name="Text Box 7"/>
          <p:cNvSpPr txBox="1">
            <a:spLocks noChangeArrowheads="1"/>
          </p:cNvSpPr>
          <p:nvPr/>
        </p:nvSpPr>
        <p:spPr bwMode="auto">
          <a:xfrm>
            <a:off x="2409825" y="1989138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ea typeface="华文楷体" pitchFamily="2" charset="-122"/>
              </a:rPr>
              <a:t>妈妈</a:t>
            </a:r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 flipH="1" flipV="1">
            <a:off x="3059113" y="3238500"/>
            <a:ext cx="503237" cy="504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3919538" y="2843213"/>
            <a:ext cx="4322762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>
                <a:ea typeface="华文楷体" pitchFamily="2" charset="-122"/>
              </a:rPr>
              <a:t>她是</a:t>
            </a:r>
            <a:r>
              <a:rPr lang="zh-CN" altLang="en-US" sz="5400">
                <a:solidFill>
                  <a:srgbClr val="FF0000"/>
                </a:solidFill>
                <a:ea typeface="华文楷体" pitchFamily="2" charset="-122"/>
              </a:rPr>
              <a:t>谁</a:t>
            </a:r>
            <a:r>
              <a:rPr lang="zh-CN" altLang="en-US" sz="5400">
                <a:ea typeface="华文楷体" pitchFamily="2" charset="-122"/>
              </a:rPr>
              <a:t>？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 —— 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谁</a:t>
            </a:r>
            <a:endParaRPr lang="en-US" altLang="zh-CN" sz="2000" b="1">
              <a:solidFill>
                <a:srgbClr val="0070C0"/>
              </a:solidFill>
              <a:latin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老师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206625"/>
            <a:ext cx="16954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5" descr="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2346325"/>
            <a:ext cx="14922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43"/>
          <p:cNvSpPr txBox="1">
            <a:spLocks noChangeArrowheads="1"/>
          </p:cNvSpPr>
          <p:nvPr/>
        </p:nvSpPr>
        <p:spPr bwMode="auto">
          <a:xfrm>
            <a:off x="828675" y="3260725"/>
            <a:ext cx="1295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333333"/>
                </a:solidFill>
                <a:ea typeface="楷体_GB2312" pitchFamily="49" charset="-122"/>
              </a:rPr>
              <a:t>我爸爸</a:t>
            </a:r>
          </a:p>
        </p:txBody>
      </p:sp>
      <p:sp>
        <p:nvSpPr>
          <p:cNvPr id="25604" name="Text Box 44"/>
          <p:cNvSpPr txBox="1">
            <a:spLocks noChangeArrowheads="1"/>
          </p:cNvSpPr>
          <p:nvPr/>
        </p:nvSpPr>
        <p:spPr bwMode="auto">
          <a:xfrm>
            <a:off x="6948488" y="3332163"/>
            <a:ext cx="1295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333333"/>
                </a:solidFill>
                <a:ea typeface="楷体_GB2312" pitchFamily="49" charset="-122"/>
              </a:rPr>
              <a:t>我妈妈</a:t>
            </a:r>
          </a:p>
        </p:txBody>
      </p:sp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2628900" y="4510088"/>
            <a:ext cx="42481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000">
                <a:solidFill>
                  <a:srgbClr val="FF0000"/>
                </a:solidFill>
                <a:ea typeface="华文楷体" pitchFamily="2" charset="-122"/>
              </a:rPr>
              <a:t>谁</a:t>
            </a:r>
            <a:r>
              <a:rPr lang="zh-CN" altLang="en-US" sz="6000">
                <a:ea typeface="华文楷体" pitchFamily="2" charset="-122"/>
              </a:rPr>
              <a:t>是老师？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 —— 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谁</a:t>
            </a:r>
            <a:endParaRPr lang="en-US" altLang="zh-CN" sz="2000" b="1">
              <a:solidFill>
                <a:srgbClr val="0070C0"/>
              </a:solidFill>
              <a:latin typeface="宋体" pitchFamily="2" charset="-122"/>
            </a:endParaRP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2627313" y="4508500"/>
            <a:ext cx="42481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6000">
                <a:solidFill>
                  <a:srgbClr val="FF0000"/>
                </a:solidFill>
                <a:ea typeface="华文楷体" pitchFamily="2" charset="-122"/>
              </a:rPr>
              <a:t>谁</a:t>
            </a:r>
            <a:r>
              <a:rPr lang="zh-CN" altLang="en-US" sz="6000">
                <a:ea typeface="华文楷体" pitchFamily="2" charset="-122"/>
              </a:rPr>
              <a:t>是大夫？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8"/>
          <p:cNvSpPr txBox="1">
            <a:spLocks noChangeArrowheads="1"/>
          </p:cNvSpPr>
          <p:nvPr/>
        </p:nvSpPr>
        <p:spPr bwMode="auto">
          <a:xfrm>
            <a:off x="3851275" y="3657600"/>
            <a:ext cx="4537075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5400">
                <a:ea typeface="华文楷体" pitchFamily="2" charset="-122"/>
              </a:rPr>
              <a:t>这是</a:t>
            </a:r>
            <a:r>
              <a:rPr lang="zh-CN" altLang="en-US" sz="5400">
                <a:solidFill>
                  <a:srgbClr val="FF0000"/>
                </a:solidFill>
                <a:ea typeface="华文楷体" pitchFamily="2" charset="-122"/>
              </a:rPr>
              <a:t>谁</a:t>
            </a:r>
            <a:r>
              <a:rPr lang="zh-CN" altLang="en-US" sz="5400">
                <a:ea typeface="华文楷体" pitchFamily="2" charset="-122"/>
              </a:rPr>
              <a:t>的书？</a:t>
            </a:r>
          </a:p>
        </p:txBody>
      </p:sp>
      <p:pic>
        <p:nvPicPr>
          <p:cNvPr id="26626" name="Picture 9" descr="L03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989138"/>
            <a:ext cx="2743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 —— 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谁</a:t>
            </a:r>
            <a:endParaRPr lang="en-US" altLang="zh-CN" sz="2000" b="1">
              <a:solidFill>
                <a:srgbClr val="0070C0"/>
              </a:solidFill>
              <a:latin typeface="宋体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zh-CN" altLang="en-US" smtClean="0">
                <a:latin typeface="宋体" pitchFamily="2" charset="-122"/>
                <a:ea typeface="宋体" pitchFamily="2" charset="-122"/>
              </a:rPr>
              <a:t>练习 </a:t>
            </a:r>
            <a:r>
              <a:rPr lang="en-US" altLang="zh-CN" smtClean="0">
                <a:latin typeface="宋体" pitchFamily="2" charset="-122"/>
                <a:ea typeface="宋体" pitchFamily="2" charset="-122"/>
              </a:rPr>
              <a:t>liànxí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1187450" y="2084388"/>
            <a:ext cx="7056438" cy="3498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600" b="1"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：这是</a:t>
            </a:r>
            <a:r>
              <a:rPr lang="zh-CN" altLang="en-US" sz="3600" b="1">
                <a:solidFill>
                  <a:srgbClr val="FF0066"/>
                </a:solidFill>
                <a:latin typeface="华文楷体" pitchFamily="2" charset="-122"/>
                <a:ea typeface="华文楷体" pitchFamily="2" charset="-122"/>
              </a:rPr>
              <a:t>谁</a:t>
            </a:r>
            <a:r>
              <a:rPr lang="zh-CN" altLang="en-US" sz="3600" b="1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的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                         ？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zh-CN" altLang="en-US" sz="36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 sz="3600" b="1"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：这是</a:t>
            </a:r>
            <a:r>
              <a:rPr lang="en-US" altLang="zh-CN" sz="3600" b="1"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。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4067175" y="2228850"/>
            <a:ext cx="3168650" cy="1336675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华文楷体" pitchFamily="2" charset="-122"/>
              </a:rPr>
              <a:t>书、词典、地图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ea typeface="华文楷体" pitchFamily="2" charset="-122"/>
              </a:rPr>
              <a:t>笔、本子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3"/>
          <p:cNvSpPr txBox="1">
            <a:spLocks noChangeArrowheads="1"/>
          </p:cNvSpPr>
          <p:nvPr/>
        </p:nvSpPr>
        <p:spPr bwMode="auto">
          <a:xfrm>
            <a:off x="3995738" y="2924175"/>
            <a:ext cx="4176712" cy="923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>
                <a:ea typeface="华文楷体" pitchFamily="2" charset="-122"/>
              </a:rPr>
              <a:t>这是 </a:t>
            </a:r>
            <a:r>
              <a:rPr lang="zh-CN" altLang="en-US" sz="5400">
                <a:solidFill>
                  <a:srgbClr val="FF0000"/>
                </a:solidFill>
                <a:ea typeface="华文楷体" pitchFamily="2" charset="-122"/>
              </a:rPr>
              <a:t>什么 </a:t>
            </a:r>
            <a:r>
              <a:rPr lang="zh-CN" altLang="en-US" sz="5400">
                <a:ea typeface="华文楷体" pitchFamily="2" charset="-122"/>
              </a:rPr>
              <a:t>？</a:t>
            </a:r>
          </a:p>
        </p:txBody>
      </p:sp>
      <p:pic>
        <p:nvPicPr>
          <p:cNvPr id="28674" name="Picture 5" descr="15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/>
          <a:stretch>
            <a:fillRect/>
          </a:stretch>
        </p:blipFill>
        <p:spPr bwMode="auto">
          <a:xfrm>
            <a:off x="1331913" y="1773238"/>
            <a:ext cx="20875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 —— 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什么</a:t>
            </a:r>
            <a:endParaRPr lang="en-US" altLang="zh-CN" sz="2000" b="1">
              <a:solidFill>
                <a:srgbClr val="0070C0"/>
              </a:solidFill>
              <a:latin typeface="宋体" pitchFamily="2" charset="-122"/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3995738" y="4162425"/>
            <a:ext cx="4176712" cy="922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>
                <a:ea typeface="华文楷体" pitchFamily="2" charset="-122"/>
              </a:rPr>
              <a:t>这是 </a:t>
            </a:r>
            <a:r>
              <a:rPr lang="zh-CN" altLang="en-US" sz="5400">
                <a:solidFill>
                  <a:srgbClr val="FF0000"/>
                </a:solidFill>
                <a:ea typeface="华文楷体" pitchFamily="2" charset="-122"/>
              </a:rPr>
              <a:t>书 </a:t>
            </a:r>
            <a:r>
              <a:rPr lang="zh-CN" altLang="en-US" sz="5400">
                <a:ea typeface="华文楷体" pitchFamily="2" charset="-122"/>
              </a:rPr>
              <a:t>。</a:t>
            </a:r>
          </a:p>
        </p:txBody>
      </p:sp>
      <p:sp>
        <p:nvSpPr>
          <p:cNvPr id="28677" name="Line 8"/>
          <p:cNvSpPr>
            <a:spLocks noChangeShapeType="1"/>
          </p:cNvSpPr>
          <p:nvPr/>
        </p:nvSpPr>
        <p:spPr bwMode="auto">
          <a:xfrm flipH="1" flipV="1">
            <a:off x="3059113" y="3355975"/>
            <a:ext cx="503237" cy="5048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zh-CN" altLang="en-US" smtClean="0">
                <a:latin typeface="宋体" pitchFamily="2" charset="-122"/>
                <a:ea typeface="宋体" pitchFamily="2" charset="-122"/>
              </a:rPr>
              <a:t>练习 </a:t>
            </a:r>
            <a:r>
              <a:rPr lang="en-US" altLang="zh-CN" smtClean="0">
                <a:latin typeface="宋体" pitchFamily="2" charset="-122"/>
                <a:ea typeface="宋体" pitchFamily="2" charset="-122"/>
              </a:rPr>
              <a:t>liànxí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836738" y="2060575"/>
            <a:ext cx="6264275" cy="2344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en-US" altLang="zh-CN" sz="3600" b="1"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：这是</a:t>
            </a:r>
            <a:r>
              <a:rPr lang="zh-CN" altLang="en-US" sz="3600" b="1">
                <a:solidFill>
                  <a:srgbClr val="FF0066"/>
                </a:solidFill>
                <a:latin typeface="华文楷体" pitchFamily="2" charset="-122"/>
                <a:ea typeface="华文楷体" pitchFamily="2" charset="-122"/>
              </a:rPr>
              <a:t>什么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？</a:t>
            </a:r>
          </a:p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en-US" altLang="zh-CN" sz="3600" b="1"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：这是                 。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779838" y="3429000"/>
            <a:ext cx="3168650" cy="1336675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ea typeface="华文楷体" pitchFamily="2" charset="-122"/>
              </a:rPr>
              <a:t>书、词典、地图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ea typeface="华文楷体" pitchFamily="2" charset="-122"/>
              </a:rPr>
              <a:t>笔、本子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195513" y="692150"/>
            <a:ext cx="6084887" cy="2395538"/>
            <a:chOff x="1769" y="935"/>
            <a:chExt cx="3833" cy="1509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769" y="935"/>
              <a:ext cx="859" cy="889"/>
              <a:chOff x="976" y="2006"/>
              <a:chExt cx="859" cy="889"/>
            </a:xfrm>
          </p:grpSpPr>
          <p:pic>
            <p:nvPicPr>
              <p:cNvPr id="30729" name="Picture 10" descr="老师0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66" y="2115"/>
                <a:ext cx="615" cy="6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730" name="AutoShape 12"/>
              <p:cNvSpPr>
                <a:spLocks/>
              </p:cNvSpPr>
              <p:nvPr/>
            </p:nvSpPr>
            <p:spPr bwMode="auto">
              <a:xfrm>
                <a:off x="976" y="2006"/>
                <a:ext cx="859" cy="889"/>
              </a:xfrm>
              <a:prstGeom prst="borderCallout1">
                <a:avLst>
                  <a:gd name="adj1" fmla="val 8097"/>
                  <a:gd name="adj2" fmla="val 105588"/>
                  <a:gd name="adj3" fmla="val 94940"/>
                  <a:gd name="adj4" fmla="val 153667"/>
                </a:avLst>
              </a:prstGeom>
              <a:noFill/>
              <a:ln w="9525">
                <a:solidFill>
                  <a:srgbClr val="80808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743" y="1555"/>
              <a:ext cx="859" cy="889"/>
              <a:chOff x="3950" y="2626"/>
              <a:chExt cx="859" cy="889"/>
            </a:xfrm>
          </p:grpSpPr>
          <p:sp>
            <p:nvSpPr>
              <p:cNvPr id="30727" name="AutoShape 13"/>
              <p:cNvSpPr>
                <a:spLocks/>
              </p:cNvSpPr>
              <p:nvPr/>
            </p:nvSpPr>
            <p:spPr bwMode="auto">
              <a:xfrm>
                <a:off x="3950" y="2626"/>
                <a:ext cx="859" cy="889"/>
              </a:xfrm>
              <a:prstGeom prst="borderCallout1">
                <a:avLst>
                  <a:gd name="adj1" fmla="val 8097"/>
                  <a:gd name="adj2" fmla="val -5588"/>
                  <a:gd name="adj3" fmla="val 28685"/>
                  <a:gd name="adj4" fmla="val -51569"/>
                </a:avLst>
              </a:prstGeom>
              <a:noFill/>
              <a:ln w="9525">
                <a:solidFill>
                  <a:srgbClr val="80808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zh-CN" altLang="zh-CN"/>
              </a:p>
            </p:txBody>
          </p:sp>
          <p:pic>
            <p:nvPicPr>
              <p:cNvPr id="30728" name="Picture 14" descr="2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86" y="2750"/>
                <a:ext cx="598" cy="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726" name="Picture 18" descr="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74" y="1633"/>
              <a:ext cx="998" cy="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2" name="Text Box 24"/>
          <p:cNvSpPr txBox="1">
            <a:spLocks noChangeArrowheads="1"/>
          </p:cNvSpPr>
          <p:nvPr/>
        </p:nvSpPr>
        <p:spPr bwMode="auto">
          <a:xfrm>
            <a:off x="1258888" y="3524250"/>
            <a:ext cx="6913562" cy="192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3600" b="1"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：你爸爸（妈妈）做什么工作？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3600" b="1"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：他（她）是</a:t>
            </a:r>
            <a:r>
              <a:rPr lang="en-US" altLang="zh-CN" sz="3600" b="1"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。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79388" y="260350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70C0"/>
                </a:solidFill>
              </a:rPr>
              <a:t>语言点练习</a:t>
            </a:r>
            <a:endParaRPr lang="en-US" altLang="zh-CN" sz="20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3"/>
          <p:cNvSpPr txBox="1">
            <a:spLocks noChangeArrowheads="1"/>
          </p:cNvSpPr>
          <p:nvPr/>
        </p:nvSpPr>
        <p:spPr bwMode="auto">
          <a:xfrm>
            <a:off x="1835150" y="4221163"/>
            <a:ext cx="6480175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5400">
                <a:ea typeface="华文楷体" pitchFamily="2" charset="-122"/>
              </a:rPr>
              <a:t>大卫有</a:t>
            </a:r>
            <a:r>
              <a:rPr lang="zh-CN" altLang="en-US" sz="5400">
                <a:solidFill>
                  <a:srgbClr val="FF0000"/>
                </a:solidFill>
                <a:ea typeface="华文楷体" pitchFamily="2" charset="-122"/>
              </a:rPr>
              <a:t>几</a:t>
            </a:r>
            <a:r>
              <a:rPr lang="zh-CN" altLang="en-US" sz="5400">
                <a:solidFill>
                  <a:srgbClr val="0000FF"/>
                </a:solidFill>
                <a:ea typeface="华文楷体" pitchFamily="2" charset="-122"/>
              </a:rPr>
              <a:t>个</a:t>
            </a:r>
            <a:r>
              <a:rPr lang="zh-CN" altLang="en-US" sz="5400">
                <a:ea typeface="华文楷体" pitchFamily="2" charset="-122"/>
              </a:rPr>
              <a:t>本子？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5025" y="2420938"/>
            <a:ext cx="1511300" cy="935037"/>
            <a:chOff x="7560" y="8455"/>
            <a:chExt cx="809" cy="386"/>
          </a:xfrm>
        </p:grpSpPr>
        <p:pic>
          <p:nvPicPr>
            <p:cNvPr id="31749" name="Picture 6" descr="本子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60" y="8460"/>
              <a:ext cx="3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0" name="Picture 7" descr="本子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86" y="8455"/>
              <a:ext cx="34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1" name="Picture 8" descr="本子0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25" y="8475"/>
              <a:ext cx="34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1747" name="Picture 9" descr="大卫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2288" y="2060575"/>
            <a:ext cx="7159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 —— 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几</a:t>
            </a:r>
            <a:endParaRPr lang="en-US" altLang="zh-CN" sz="2000" b="1">
              <a:solidFill>
                <a:srgbClr val="0070C0"/>
              </a:solidFill>
              <a:latin typeface="宋体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7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708920"/>
            <a:ext cx="2952328" cy="22650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2770" name="Rectangle 43"/>
          <p:cNvSpPr>
            <a:spLocks noGrp="1" noChangeArrowheads="1"/>
          </p:cNvSpPr>
          <p:nvPr>
            <p:ph type="title" idx="4294967295"/>
          </p:nvPr>
        </p:nvSpPr>
        <p:spPr>
          <a:xfrm>
            <a:off x="2627313" y="274638"/>
            <a:ext cx="4321175" cy="164147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altLang="zh-CN" sz="3300" b="1" smtClean="0"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sz="3300" b="1" smtClean="0">
                <a:latin typeface="华文楷体" pitchFamily="2" charset="-122"/>
                <a:ea typeface="华文楷体" pitchFamily="2" charset="-122"/>
              </a:rPr>
              <a:t>：你家有几口人？</a:t>
            </a:r>
            <a:br>
              <a:rPr lang="zh-CN" altLang="en-US" sz="3300" b="1" smtClean="0">
                <a:latin typeface="华文楷体" pitchFamily="2" charset="-122"/>
                <a:ea typeface="华文楷体" pitchFamily="2" charset="-122"/>
              </a:rPr>
            </a:br>
            <a:r>
              <a:rPr lang="en-US" altLang="zh-CN" sz="3300" b="1" smtClean="0"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sz="3300" b="1" smtClean="0">
                <a:latin typeface="华文楷体" pitchFamily="2" charset="-122"/>
                <a:ea typeface="华文楷体" pitchFamily="2" charset="-122"/>
              </a:rPr>
              <a:t>：我家有</a:t>
            </a:r>
            <a:r>
              <a:rPr lang="en-US" altLang="zh-CN" sz="3300" b="1" smtClean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3300" b="1" smtClean="0">
                <a:latin typeface="华文楷体" pitchFamily="2" charset="-122"/>
                <a:ea typeface="华文楷体" pitchFamily="2" charset="-122"/>
              </a:rPr>
              <a:t>。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70C0"/>
                </a:solidFill>
              </a:rPr>
              <a:t>语言点练习</a:t>
            </a:r>
            <a:endParaRPr lang="en-US" altLang="zh-CN" sz="20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622" name="Group 126"/>
          <p:cNvGraphicFramePr>
            <a:graphicFrameLocks noGrp="1"/>
          </p:cNvGraphicFramePr>
          <p:nvPr/>
        </p:nvGraphicFramePr>
        <p:xfrm>
          <a:off x="1042988" y="1628775"/>
          <a:ext cx="7272337" cy="4064001"/>
        </p:xfrm>
        <a:graphic>
          <a:graphicData uri="http://schemas.openxmlformats.org/drawingml/2006/table">
            <a:tbl>
              <a:tblPr/>
              <a:tblGrid>
                <a:gridCol w="762000"/>
                <a:gridCol w="2117725"/>
                <a:gridCol w="1728787"/>
                <a:gridCol w="2663825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谁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是老师？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我爸爸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是老师。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他是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谁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他是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我爸爸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这是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谁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的书？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这是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我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的书。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什么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ahoma" pitchFamily="34" charset="0"/>
                        <a:ea typeface="华文楷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这是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什么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这是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地图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你妈妈做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什么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工作？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她是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老师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ahoma" pitchFamily="34" charset="0"/>
                        <a:ea typeface="华文楷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Tahoma" pitchFamily="34" charset="0"/>
                        <a:ea typeface="华文楷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你家有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几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口人？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我家有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三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口人。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5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19250" y="620713"/>
            <a:ext cx="1223963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家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爸爸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妈妈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哥哥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姐姐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弟弟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妹妹</a:t>
            </a:r>
            <a:endParaRPr lang="zh-CN" altLang="en-US" sz="32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068763" y="635000"/>
            <a:ext cx="1223962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口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和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做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工作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大夫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全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latin typeface="华文楷体" pitchFamily="2" charset="-122"/>
                <a:ea typeface="华文楷体" pitchFamily="2" charset="-122"/>
              </a:rPr>
              <a:t>照片</a:t>
            </a:r>
            <a:endParaRPr lang="zh-CN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6387" name="Text Box 23"/>
          <p:cNvSpPr txBox="1">
            <a:spLocks noChangeArrowheads="1"/>
          </p:cNvSpPr>
          <p:nvPr/>
        </p:nvSpPr>
        <p:spPr bwMode="auto">
          <a:xfrm>
            <a:off x="6659563" y="1114425"/>
            <a:ext cx="1584325" cy="3652838"/>
          </a:xfrm>
          <a:prstGeom prst="rect">
            <a:avLst/>
          </a:prstGeom>
          <a:solidFill>
            <a:srgbClr val="CCFFCC">
              <a:alpha val="2705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10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谁？</a:t>
            </a:r>
          </a:p>
          <a:p>
            <a:pPr>
              <a:lnSpc>
                <a:spcPct val="210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什么？</a:t>
            </a:r>
          </a:p>
          <a:p>
            <a:pPr>
              <a:lnSpc>
                <a:spcPct val="210000"/>
              </a:lnSpc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几？</a:t>
            </a:r>
          </a:p>
        </p:txBody>
      </p:sp>
      <p:sp>
        <p:nvSpPr>
          <p:cNvPr id="23558" name="Text Box 2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948488" y="5867400"/>
            <a:ext cx="1655762" cy="392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去语言点页</a:t>
            </a:r>
          </a:p>
        </p:txBody>
      </p:sp>
      <p:sp>
        <p:nvSpPr>
          <p:cNvPr id="8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57463" y="765175"/>
            <a:ext cx="936625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扩展</a:t>
            </a:r>
          </a:p>
        </p:txBody>
      </p:sp>
      <p:sp>
        <p:nvSpPr>
          <p:cNvPr id="9" name="Text Box 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44800" y="1484313"/>
            <a:ext cx="936625" cy="3667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扩展</a:t>
            </a:r>
          </a:p>
        </p:txBody>
      </p:sp>
      <p:sp>
        <p:nvSpPr>
          <p:cNvPr id="10" name="Text Box 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078413" y="765175"/>
            <a:ext cx="935037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扩展</a:t>
            </a:r>
          </a:p>
        </p:txBody>
      </p:sp>
      <p:sp>
        <p:nvSpPr>
          <p:cNvPr id="12" name="Text Box 7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221288" y="3068638"/>
            <a:ext cx="936625" cy="3667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扩展</a:t>
            </a:r>
          </a:p>
        </p:txBody>
      </p:sp>
      <p:sp>
        <p:nvSpPr>
          <p:cNvPr id="14" name="Text Box 7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5221288" y="5373688"/>
            <a:ext cx="936625" cy="3667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扩展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0" y="260350"/>
            <a:ext cx="1547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2000" b="1">
                <a:solidFill>
                  <a:srgbClr val="0070C0"/>
                </a:solidFill>
                <a:latin typeface="楷体_GB2312" pitchFamily="49" charset="-122"/>
                <a:ea typeface="楷体_GB2312" pitchFamily="49" charset="-122"/>
              </a:rPr>
              <a:t>生词</a:t>
            </a:r>
          </a:p>
          <a:p>
            <a:pPr algn="ctr"/>
            <a:r>
              <a:rPr lang="en-US" altLang="zh-CN" sz="2000" b="1">
                <a:solidFill>
                  <a:srgbClr val="0070C0"/>
                </a:solidFill>
                <a:latin typeface="Times New Roman" pitchFamily="18" charset="0"/>
                <a:ea typeface="楷体_GB2312" pitchFamily="49" charset="-122"/>
              </a:rPr>
              <a:t>New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5"/>
          <p:cNvSpPr txBox="1">
            <a:spLocks noChangeArrowheads="1"/>
          </p:cNvSpPr>
          <p:nvPr/>
        </p:nvSpPr>
        <p:spPr bwMode="auto">
          <a:xfrm>
            <a:off x="898525" y="1773238"/>
            <a:ext cx="7561263" cy="137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这是</a:t>
            </a:r>
            <a:r>
              <a:rPr lang="zh-CN" altLang="en-US" sz="2800" b="1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谁</a:t>
            </a:r>
            <a:r>
              <a:rPr lang="zh-CN" altLang="en-US" sz="2800" b="1">
                <a:solidFill>
                  <a:schemeClr val="folHlink"/>
                </a:solidFill>
                <a:latin typeface="华文楷体" pitchFamily="2" charset="-122"/>
                <a:ea typeface="华文楷体" pitchFamily="2" charset="-122"/>
              </a:rPr>
              <a:t>的</a:t>
            </a: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地图？  √	这是什么的地图？  </a:t>
            </a:r>
            <a:r>
              <a:rPr lang="en-US" altLang="zh-CN" sz="2800">
                <a:latin typeface="华文楷体" pitchFamily="2" charset="-122"/>
                <a:ea typeface="华文楷体" pitchFamily="2" charset="-122"/>
              </a:rPr>
              <a:t>×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这是谁地图？    </a:t>
            </a:r>
            <a:r>
              <a:rPr lang="en-US" altLang="zh-CN" sz="2800">
                <a:latin typeface="华文楷体" pitchFamily="2" charset="-122"/>
                <a:ea typeface="华文楷体" pitchFamily="2" charset="-122"/>
              </a:rPr>
              <a:t>×	</a:t>
            </a: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这是</a:t>
            </a:r>
            <a:r>
              <a:rPr lang="zh-CN" altLang="en-US" sz="2800" b="1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什么</a:t>
            </a: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地图？    √</a:t>
            </a:r>
          </a:p>
        </p:txBody>
      </p:sp>
      <p:sp>
        <p:nvSpPr>
          <p:cNvPr id="34818" name="Text Box 27"/>
          <p:cNvSpPr txBox="1">
            <a:spLocks noChangeArrowheads="1"/>
          </p:cNvSpPr>
          <p:nvPr/>
        </p:nvSpPr>
        <p:spPr bwMode="auto">
          <a:xfrm>
            <a:off x="827088" y="3717925"/>
            <a:ext cx="5903912" cy="137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你家有</a:t>
            </a:r>
            <a:r>
              <a:rPr lang="zh-CN" altLang="en-US" sz="2800" b="1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几</a:t>
            </a:r>
            <a:r>
              <a:rPr lang="zh-CN" altLang="en-US" sz="2800" b="1">
                <a:solidFill>
                  <a:schemeClr val="folHlink"/>
                </a:solidFill>
                <a:latin typeface="华文楷体" pitchFamily="2" charset="-122"/>
                <a:ea typeface="华文楷体" pitchFamily="2" charset="-122"/>
              </a:rPr>
              <a:t>口</a:t>
            </a: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人？  √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华文楷体" pitchFamily="2" charset="-122"/>
                <a:ea typeface="华文楷体" pitchFamily="2" charset="-122"/>
              </a:rPr>
              <a:t>你家有几人？    </a:t>
            </a:r>
            <a:r>
              <a:rPr lang="en-US" altLang="zh-CN" sz="2800">
                <a:latin typeface="华文楷体" pitchFamily="2" charset="-122"/>
                <a:ea typeface="华文楷体" pitchFamily="2" charset="-122"/>
              </a:rPr>
              <a:t>×</a:t>
            </a:r>
          </a:p>
        </p:txBody>
      </p:sp>
      <p:sp>
        <p:nvSpPr>
          <p:cNvPr id="34819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87" name="Group 47"/>
          <p:cNvGraphicFramePr>
            <a:graphicFrameLocks noGrp="1"/>
          </p:cNvGraphicFramePr>
          <p:nvPr/>
        </p:nvGraphicFramePr>
        <p:xfrm>
          <a:off x="1571625" y="1628775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√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他是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谁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他是谁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吗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这是</a:t>
                      </a:r>
                      <a:r>
                        <a:rPr kumimoji="0" lang="zh-CN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  <a:cs typeface="+mn-cs"/>
                        </a:rPr>
                        <a:t>什么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这是什么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吗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你家有</a:t>
                      </a:r>
                      <a:r>
                        <a:rPr kumimoji="0" lang="zh-CN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  <a:cs typeface="+mn-cs"/>
                        </a:rPr>
                        <a:t>几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口人？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你家有几口人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吗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华文楷体" pitchFamily="2" charset="-122"/>
                        </a:rPr>
                        <a:t>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58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1" descr="L03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738" y="981075"/>
            <a:ext cx="4127500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2" descr="马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365625"/>
            <a:ext cx="6588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23" descr="李小明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913" y="4437063"/>
            <a:ext cx="7889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AutoShape 24"/>
          <p:cNvSpPr>
            <a:spLocks noChangeArrowheads="1"/>
          </p:cNvSpPr>
          <p:nvPr/>
        </p:nvSpPr>
        <p:spPr bwMode="auto">
          <a:xfrm>
            <a:off x="3708400" y="620713"/>
            <a:ext cx="4679950" cy="3529012"/>
          </a:xfrm>
          <a:prstGeom prst="wedgeRoundRectCallout">
            <a:avLst>
              <a:gd name="adj1" fmla="val -50273"/>
              <a:gd name="adj2" fmla="val 74519"/>
              <a:gd name="adj3" fmla="val 16667"/>
            </a:avLst>
          </a:prstGeom>
          <a:noFill/>
          <a:ln w="952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36869" name="AutoShape 25"/>
          <p:cNvSpPr>
            <a:spLocks noChangeArrowheads="1"/>
          </p:cNvSpPr>
          <p:nvPr/>
        </p:nvSpPr>
        <p:spPr bwMode="auto">
          <a:xfrm>
            <a:off x="323850" y="2565400"/>
            <a:ext cx="2016125" cy="1511300"/>
          </a:xfrm>
          <a:prstGeom prst="wedgeEllipseCallout">
            <a:avLst>
              <a:gd name="adj1" fmla="val -6065"/>
              <a:gd name="adj2" fmla="val 93171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zh-CN" altLang="en-US" sz="2400" b="1">
                <a:solidFill>
                  <a:srgbClr val="CC3399"/>
                </a:solidFill>
                <a:ea typeface="华文楷体" pitchFamily="2" charset="-122"/>
              </a:rPr>
              <a:t>什么？</a:t>
            </a:r>
          </a:p>
          <a:p>
            <a:pPr algn="r"/>
            <a:r>
              <a:rPr lang="zh-CN" altLang="en-US" sz="2400" b="1">
                <a:solidFill>
                  <a:srgbClr val="CC3399"/>
                </a:solidFill>
                <a:ea typeface="华文楷体" pitchFamily="2" charset="-122"/>
              </a:rPr>
              <a:t>几？</a:t>
            </a:r>
          </a:p>
          <a:p>
            <a:pPr algn="r"/>
            <a:r>
              <a:rPr lang="zh-CN" altLang="en-US" sz="2400" b="1">
                <a:solidFill>
                  <a:srgbClr val="CC3399"/>
                </a:solidFill>
                <a:ea typeface="华文楷体" pitchFamily="2" charset="-122"/>
              </a:rPr>
              <a:t>谁？</a:t>
            </a:r>
          </a:p>
        </p:txBody>
      </p:sp>
      <p:pic>
        <p:nvPicPr>
          <p:cNvPr id="36870" name="Picture 27" descr="手L3语法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8486595">
            <a:off x="6764338" y="371475"/>
            <a:ext cx="401637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 Box 12"/>
          <p:cNvSpPr txBox="1">
            <a:spLocks noChangeArrowheads="1"/>
          </p:cNvSpPr>
          <p:nvPr/>
        </p:nvSpPr>
        <p:spPr bwMode="auto">
          <a:xfrm>
            <a:off x="250825" y="620713"/>
            <a:ext cx="244951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课文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Texts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（一）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1692275" y="796925"/>
            <a:ext cx="5832475" cy="536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3600">
                <a:latin typeface="华文楷体" pitchFamily="2" charset="-122"/>
                <a:ea typeface="华文楷体" pitchFamily="2" charset="-122"/>
              </a:rPr>
              <a:t>小明：马丁，这是什么？</a:t>
            </a:r>
          </a:p>
          <a:p>
            <a:pPr>
              <a:lnSpc>
                <a:spcPct val="160000"/>
              </a:lnSpc>
            </a:pPr>
            <a:r>
              <a:rPr lang="zh-CN" altLang="en-US" sz="3600">
                <a:latin typeface="华文楷体" pitchFamily="2" charset="-122"/>
                <a:ea typeface="华文楷体" pitchFamily="2" charset="-122"/>
              </a:rPr>
              <a:t>马丁：这是我家的照片。</a:t>
            </a:r>
          </a:p>
          <a:p>
            <a:pPr>
              <a:lnSpc>
                <a:spcPct val="160000"/>
              </a:lnSpc>
            </a:pPr>
            <a:r>
              <a:rPr lang="zh-CN" altLang="en-US" sz="3600">
                <a:latin typeface="华文楷体" pitchFamily="2" charset="-122"/>
                <a:ea typeface="华文楷体" pitchFamily="2" charset="-122"/>
              </a:rPr>
              <a:t>小明：你家有几口人？</a:t>
            </a:r>
          </a:p>
          <a:p>
            <a:pPr>
              <a:lnSpc>
                <a:spcPct val="160000"/>
              </a:lnSpc>
            </a:pPr>
            <a:r>
              <a:rPr lang="zh-CN" altLang="en-US" sz="3600">
                <a:latin typeface="华文楷体" pitchFamily="2" charset="-122"/>
                <a:ea typeface="华文楷体" pitchFamily="2" charset="-122"/>
              </a:rPr>
              <a:t>马丁：我家有四口人。</a:t>
            </a:r>
          </a:p>
          <a:p>
            <a:pPr>
              <a:lnSpc>
                <a:spcPct val="160000"/>
              </a:lnSpc>
            </a:pPr>
            <a:r>
              <a:rPr lang="zh-CN" altLang="en-US" sz="3600">
                <a:latin typeface="华文楷体" pitchFamily="2" charset="-122"/>
                <a:ea typeface="华文楷体" pitchFamily="2" charset="-122"/>
              </a:rPr>
              <a:t>小明：他是谁？</a:t>
            </a:r>
          </a:p>
          <a:p>
            <a:pPr>
              <a:lnSpc>
                <a:spcPct val="160000"/>
              </a:lnSpc>
            </a:pPr>
            <a:r>
              <a:rPr lang="zh-CN" altLang="en-US" sz="3600">
                <a:latin typeface="华文楷体" pitchFamily="2" charset="-122"/>
                <a:ea typeface="华文楷体" pitchFamily="2" charset="-122"/>
              </a:rPr>
              <a:t>马丁：他是我哥哥。 </a:t>
            </a:r>
          </a:p>
        </p:txBody>
      </p:sp>
      <p:sp>
        <p:nvSpPr>
          <p:cNvPr id="37890" name="Text Box 12"/>
          <p:cNvSpPr txBox="1">
            <a:spLocks noChangeArrowheads="1"/>
          </p:cNvSpPr>
          <p:nvPr/>
        </p:nvSpPr>
        <p:spPr bwMode="auto">
          <a:xfrm>
            <a:off x="323850" y="333375"/>
            <a:ext cx="15843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朗读课文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3" descr="L03-0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89138"/>
            <a:ext cx="2452688" cy="272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10" descr="L03-0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4221163"/>
            <a:ext cx="2555875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AutoShape 11"/>
          <p:cNvSpPr>
            <a:spLocks noChangeArrowheads="1"/>
          </p:cNvSpPr>
          <p:nvPr/>
        </p:nvSpPr>
        <p:spPr bwMode="auto">
          <a:xfrm>
            <a:off x="5292725" y="1268413"/>
            <a:ext cx="3527425" cy="2736850"/>
          </a:xfrm>
          <a:prstGeom prst="wedgeRectCallout">
            <a:avLst>
              <a:gd name="adj1" fmla="val -67551"/>
              <a:gd name="adj2" fmla="val 670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zh-CN"/>
          </a:p>
        </p:txBody>
      </p:sp>
      <p:pic>
        <p:nvPicPr>
          <p:cNvPr id="38916" name="Picture 12" descr="L03-02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484313"/>
            <a:ext cx="3303588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15" descr="老师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4652963"/>
            <a:ext cx="976312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AutoShape 16"/>
          <p:cNvSpPr>
            <a:spLocks/>
          </p:cNvSpPr>
          <p:nvPr/>
        </p:nvSpPr>
        <p:spPr bwMode="auto">
          <a:xfrm>
            <a:off x="6588125" y="4508500"/>
            <a:ext cx="1584325" cy="1411288"/>
          </a:xfrm>
          <a:prstGeom prst="borderCallout1">
            <a:avLst>
              <a:gd name="adj1" fmla="val 8097"/>
              <a:gd name="adj2" fmla="val 104810"/>
              <a:gd name="adj3" fmla="val -57593"/>
              <a:gd name="adj4" fmla="val 112625"/>
            </a:avLst>
          </a:prstGeom>
          <a:noFill/>
          <a:ln w="9525">
            <a:solidFill>
              <a:srgbClr val="80808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38919" name="Text Box 18"/>
          <p:cNvSpPr txBox="1">
            <a:spLocks noChangeArrowheads="1"/>
          </p:cNvSpPr>
          <p:nvPr/>
        </p:nvSpPr>
        <p:spPr bwMode="auto">
          <a:xfrm>
            <a:off x="2051050" y="354013"/>
            <a:ext cx="3673475" cy="1274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>
                <a:latin typeface="宋体" pitchFamily="2" charset="-122"/>
              </a:rPr>
              <a:t> </a:t>
            </a:r>
            <a:r>
              <a:rPr lang="zh-CN" altLang="en-US">
                <a:latin typeface="宋体" pitchFamily="2" charset="-122"/>
              </a:rPr>
              <a:t>山本家有几口人？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>
                <a:latin typeface="宋体" pitchFamily="2" charset="-122"/>
              </a:rPr>
              <a:t> 山本的爸爸做什么工作？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>
                <a:latin typeface="宋体" pitchFamily="2" charset="-122"/>
              </a:rPr>
              <a:t> 大卫的妈妈工作吗？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zh-CN" altLang="en-US">
                <a:latin typeface="宋体" pitchFamily="2" charset="-122"/>
              </a:rPr>
              <a:t> 她做什么工作？</a:t>
            </a:r>
          </a:p>
        </p:txBody>
      </p:sp>
      <p:sp>
        <p:nvSpPr>
          <p:cNvPr id="38920" name="Text Box 12"/>
          <p:cNvSpPr txBox="1">
            <a:spLocks noChangeArrowheads="1"/>
          </p:cNvSpPr>
          <p:nvPr/>
        </p:nvSpPr>
        <p:spPr bwMode="auto">
          <a:xfrm>
            <a:off x="250825" y="476250"/>
            <a:ext cx="1800225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课文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Texts</a:t>
            </a:r>
          </a:p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  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（二）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/>
          <p:cNvSpPr txBox="1">
            <a:spLocks noChangeArrowheads="1"/>
          </p:cNvSpPr>
          <p:nvPr/>
        </p:nvSpPr>
        <p:spPr bwMode="auto">
          <a:xfrm>
            <a:off x="1042988" y="692150"/>
            <a:ext cx="7777162" cy="5818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大卫：山本，你家有几口人？</a:t>
            </a:r>
          </a:p>
          <a:p>
            <a:pPr>
              <a:lnSpc>
                <a:spcPts val="5000"/>
              </a:lnSpc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山本：四口人：爸爸、妈妈、姐姐和我。</a:t>
            </a:r>
          </a:p>
          <a:p>
            <a:pPr>
              <a:lnSpc>
                <a:spcPts val="5000"/>
              </a:lnSpc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大卫：你爸爸、妈妈做什么工作？</a:t>
            </a:r>
          </a:p>
          <a:p>
            <a:pPr>
              <a:lnSpc>
                <a:spcPts val="5000"/>
              </a:lnSpc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山本：我爸爸是老师，妈妈不工作。</a:t>
            </a:r>
          </a:p>
          <a:p>
            <a:pPr>
              <a:lnSpc>
                <a:spcPts val="5000"/>
              </a:lnSpc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             大卫，你家有几口人？</a:t>
            </a:r>
          </a:p>
          <a:p>
            <a:pPr>
              <a:lnSpc>
                <a:spcPts val="5000"/>
              </a:lnSpc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大卫：我家也有四口人。</a:t>
            </a:r>
            <a:endParaRPr lang="en-US" altLang="zh-CN" sz="320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大卫：我没有姐姐，我有一个妹妹。</a:t>
            </a:r>
          </a:p>
          <a:p>
            <a:pPr>
              <a:lnSpc>
                <a:spcPts val="5000"/>
              </a:lnSpc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山本：你妈妈工作吗？</a:t>
            </a:r>
          </a:p>
          <a:p>
            <a:pPr>
              <a:lnSpc>
                <a:spcPts val="5000"/>
              </a:lnSpc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大卫：工作。她是大夫。</a:t>
            </a:r>
          </a:p>
        </p:txBody>
      </p:sp>
      <p:sp>
        <p:nvSpPr>
          <p:cNvPr id="39938" name="Text Box 12"/>
          <p:cNvSpPr txBox="1">
            <a:spLocks noChangeArrowheads="1"/>
          </p:cNvSpPr>
          <p:nvPr/>
        </p:nvSpPr>
        <p:spPr bwMode="auto">
          <a:xfrm>
            <a:off x="250825" y="260350"/>
            <a:ext cx="15843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朗读课文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2"/>
          <p:cNvSpPr txBox="1">
            <a:spLocks noChangeArrowheads="1"/>
          </p:cNvSpPr>
          <p:nvPr/>
        </p:nvSpPr>
        <p:spPr bwMode="auto">
          <a:xfrm>
            <a:off x="323850" y="115888"/>
            <a:ext cx="8567738" cy="656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安妮：</a:t>
            </a:r>
          </a:p>
          <a:p>
            <a:pPr>
              <a:lnSpc>
                <a:spcPct val="130000"/>
              </a:lnSpc>
            </a:pP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         你好！</a:t>
            </a:r>
          </a:p>
          <a:p>
            <a:pPr>
              <a:lnSpc>
                <a:spcPct val="130000"/>
              </a:lnSpc>
            </a:pP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         这是我们全家的照片。我家有三口人：爸爸、妈妈和我。我没有哥哥、姐姐，也没有弟弟、妹妹。我爸爸是老师，妈妈是大夫。我是学生。</a:t>
            </a:r>
            <a:endParaRPr lang="en-US" altLang="zh-CN" sz="32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>
                <a:latin typeface="华文楷体" pitchFamily="2" charset="-122"/>
                <a:ea typeface="华文楷体" pitchFamily="2" charset="-122"/>
              </a:rPr>
              <a:t>        </a:t>
            </a: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你家有几口人？你爸爸、妈妈做什么工作？你有全家的照片吗？</a:t>
            </a:r>
          </a:p>
          <a:p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                                                                                  </a:t>
            </a:r>
          </a:p>
          <a:p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                                </a:t>
            </a:r>
            <a:r>
              <a:rPr lang="zh-CN" altLang="en-US" sz="2800" b="1">
                <a:latin typeface="华文楷体" pitchFamily="2" charset="-122"/>
                <a:ea typeface="华文楷体" pitchFamily="2" charset="-122"/>
              </a:rPr>
              <a:t>林月                                                                                         </a:t>
            </a:r>
          </a:p>
          <a:p>
            <a:r>
              <a:rPr lang="en-US" altLang="zh-CN" sz="2800" b="1">
                <a:latin typeface="华文楷体" pitchFamily="2" charset="-122"/>
                <a:ea typeface="华文楷体" pitchFamily="2" charset="-122"/>
              </a:rPr>
              <a:t>                                   2008.6.10</a:t>
            </a:r>
            <a:endParaRPr lang="zh-CN" altLang="en-US" sz="2800" b="1"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40962" name="Picture 10" descr="L03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260350"/>
            <a:ext cx="172085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12"/>
          <p:cNvSpPr txBox="1">
            <a:spLocks noChangeArrowheads="1"/>
          </p:cNvSpPr>
          <p:nvPr/>
        </p:nvSpPr>
        <p:spPr bwMode="auto">
          <a:xfrm>
            <a:off x="6875463" y="260350"/>
            <a:ext cx="1800225" cy="862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课文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Texts</a:t>
            </a:r>
          </a:p>
          <a:p>
            <a:pPr algn="r">
              <a:spcBef>
                <a:spcPct val="50000"/>
              </a:spcBef>
            </a:pP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  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（三）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7"/>
          <p:cNvSpPr txBox="1">
            <a:spLocks noChangeArrowheads="1"/>
          </p:cNvSpPr>
          <p:nvPr/>
        </p:nvSpPr>
        <p:spPr bwMode="auto">
          <a:xfrm>
            <a:off x="1547813" y="2276475"/>
            <a:ext cx="1008062" cy="584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>
                <a:latin typeface="华文楷体" pitchFamily="2" charset="-122"/>
                <a:ea typeface="华文楷体" pitchFamily="2" charset="-122"/>
              </a:rPr>
              <a:t>我家</a:t>
            </a:r>
          </a:p>
        </p:txBody>
      </p:sp>
      <p:sp>
        <p:nvSpPr>
          <p:cNvPr id="17410" name="Text Box 8"/>
          <p:cNvSpPr txBox="1">
            <a:spLocks noChangeArrowheads="1"/>
          </p:cNvSpPr>
          <p:nvPr/>
        </p:nvSpPr>
        <p:spPr bwMode="auto">
          <a:xfrm>
            <a:off x="2990850" y="2708275"/>
            <a:ext cx="5032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①</a:t>
            </a: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2989263" y="4365625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/>
              <a:t>②</a:t>
            </a:r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3565525" y="2852738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home</a:t>
            </a:r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3565525" y="4430713"/>
            <a:ext cx="11509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family</a:t>
            </a:r>
          </a:p>
        </p:txBody>
      </p:sp>
      <p:pic>
        <p:nvPicPr>
          <p:cNvPr id="17414" name="Picture 12" descr="全家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925" y="3860800"/>
            <a:ext cx="1366838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3" descr="j03893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7600" y="2133600"/>
            <a:ext cx="10842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611188" y="333375"/>
            <a:ext cx="1793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zh-CN" altLang="en-US" sz="4500" b="1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家</a:t>
            </a:r>
          </a:p>
        </p:txBody>
      </p:sp>
      <p:sp>
        <p:nvSpPr>
          <p:cNvPr id="13" name="Text Box 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235825" y="6086475"/>
            <a:ext cx="14398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返回生词页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8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282950"/>
            <a:ext cx="15843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10" descr="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8575" y="2925763"/>
            <a:ext cx="13620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11" descr="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2450" y="2982913"/>
            <a:ext cx="14001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14"/>
          <p:cNvSpPr txBox="1">
            <a:spLocks noChangeArrowheads="1"/>
          </p:cNvSpPr>
          <p:nvPr/>
        </p:nvSpPr>
        <p:spPr bwMode="auto">
          <a:xfrm>
            <a:off x="2052638" y="465455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A50021"/>
                </a:solidFill>
                <a:ea typeface="黑体" pitchFamily="49" charset="-122"/>
              </a:rPr>
              <a:t>我</a:t>
            </a:r>
          </a:p>
        </p:txBody>
      </p:sp>
      <p:sp>
        <p:nvSpPr>
          <p:cNvPr id="18437" name="Text Box 15"/>
          <p:cNvSpPr txBox="1">
            <a:spLocks noChangeArrowheads="1"/>
          </p:cNvSpPr>
          <p:nvPr/>
        </p:nvSpPr>
        <p:spPr bwMode="auto">
          <a:xfrm>
            <a:off x="1044575" y="2638425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ea typeface="华文楷体" pitchFamily="2" charset="-122"/>
              </a:rPr>
              <a:t>爸爸</a:t>
            </a:r>
          </a:p>
        </p:txBody>
      </p:sp>
      <p:sp>
        <p:nvSpPr>
          <p:cNvPr id="18438" name="Text Box 16"/>
          <p:cNvSpPr txBox="1">
            <a:spLocks noChangeArrowheads="1"/>
          </p:cNvSpPr>
          <p:nvPr/>
        </p:nvSpPr>
        <p:spPr bwMode="auto">
          <a:xfrm>
            <a:off x="2627313" y="2638425"/>
            <a:ext cx="865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ea typeface="华文楷体" pitchFamily="2" charset="-122"/>
              </a:rPr>
              <a:t>妈妈</a:t>
            </a:r>
          </a:p>
        </p:txBody>
      </p:sp>
      <p:sp>
        <p:nvSpPr>
          <p:cNvPr id="18439" name="Text Box 17"/>
          <p:cNvSpPr txBox="1">
            <a:spLocks noChangeArrowheads="1"/>
          </p:cNvSpPr>
          <p:nvPr/>
        </p:nvSpPr>
        <p:spPr bwMode="auto">
          <a:xfrm>
            <a:off x="5795963" y="506095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A50021"/>
                </a:solidFill>
                <a:ea typeface="黑体" pitchFamily="49" charset="-122"/>
              </a:rPr>
              <a:t>我</a:t>
            </a:r>
          </a:p>
        </p:txBody>
      </p:sp>
      <p:sp>
        <p:nvSpPr>
          <p:cNvPr id="18440" name="Oval 18"/>
          <p:cNvSpPr>
            <a:spLocks noChangeArrowheads="1"/>
          </p:cNvSpPr>
          <p:nvPr/>
        </p:nvSpPr>
        <p:spPr bwMode="auto">
          <a:xfrm>
            <a:off x="5724525" y="4941888"/>
            <a:ext cx="792163" cy="792162"/>
          </a:xfrm>
          <a:prstGeom prst="ellips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1" name="Text Box 19"/>
          <p:cNvSpPr txBox="1">
            <a:spLocks noChangeArrowheads="1"/>
          </p:cNvSpPr>
          <p:nvPr/>
        </p:nvSpPr>
        <p:spPr bwMode="auto">
          <a:xfrm>
            <a:off x="3924300" y="2206625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ea typeface="华文楷体" pitchFamily="2" charset="-122"/>
              </a:rPr>
              <a:t>姐姐</a:t>
            </a:r>
          </a:p>
        </p:txBody>
      </p:sp>
      <p:sp>
        <p:nvSpPr>
          <p:cNvPr id="18442" name="Text Box 20"/>
          <p:cNvSpPr txBox="1">
            <a:spLocks noChangeArrowheads="1"/>
          </p:cNvSpPr>
          <p:nvPr/>
        </p:nvSpPr>
        <p:spPr bwMode="auto">
          <a:xfrm>
            <a:off x="7235825" y="2206625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ea typeface="华文楷体" pitchFamily="2" charset="-122"/>
              </a:rPr>
              <a:t>哥哥</a:t>
            </a:r>
          </a:p>
        </p:txBody>
      </p:sp>
      <p:sp>
        <p:nvSpPr>
          <p:cNvPr id="18443" name="Text Box 21"/>
          <p:cNvSpPr txBox="1">
            <a:spLocks noChangeArrowheads="1"/>
          </p:cNvSpPr>
          <p:nvPr/>
        </p:nvSpPr>
        <p:spPr bwMode="auto">
          <a:xfrm>
            <a:off x="5076825" y="2638425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ea typeface="华文楷体" pitchFamily="2" charset="-122"/>
              </a:rPr>
              <a:t>妹妹</a:t>
            </a:r>
          </a:p>
        </p:txBody>
      </p:sp>
      <p:sp>
        <p:nvSpPr>
          <p:cNvPr id="18444" name="Text Box 22"/>
          <p:cNvSpPr txBox="1">
            <a:spLocks noChangeArrowheads="1"/>
          </p:cNvSpPr>
          <p:nvPr/>
        </p:nvSpPr>
        <p:spPr bwMode="auto">
          <a:xfrm>
            <a:off x="6083300" y="2638425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ea typeface="华文楷体" pitchFamily="2" charset="-122"/>
              </a:rPr>
              <a:t>弟弟</a:t>
            </a:r>
          </a:p>
        </p:txBody>
      </p:sp>
      <p:sp>
        <p:nvSpPr>
          <p:cNvPr id="18445" name="Text Box 23"/>
          <p:cNvSpPr txBox="1">
            <a:spLocks noChangeArrowheads="1"/>
          </p:cNvSpPr>
          <p:nvPr/>
        </p:nvSpPr>
        <p:spPr bwMode="auto">
          <a:xfrm>
            <a:off x="2987675" y="628650"/>
            <a:ext cx="295275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500" b="1">
                <a:solidFill>
                  <a:srgbClr val="002060"/>
                </a:solidFill>
                <a:latin typeface="楷体" pitchFamily="49" charset="-122"/>
                <a:ea typeface="楷体" pitchFamily="49" charset="-122"/>
              </a:rPr>
              <a:t>这是</a:t>
            </a:r>
            <a:r>
              <a:rPr lang="en-US" altLang="zh-CN" sz="4500" b="1">
                <a:solidFill>
                  <a:srgbClr val="002060"/>
                </a:solidFill>
                <a:latin typeface="楷体" pitchFamily="49" charset="-122"/>
                <a:ea typeface="楷体" pitchFamily="49" charset="-122"/>
              </a:rPr>
              <a:t>……</a:t>
            </a:r>
          </a:p>
        </p:txBody>
      </p:sp>
      <p:sp>
        <p:nvSpPr>
          <p:cNvPr id="17" name="Text Box 25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659563" y="5940425"/>
            <a:ext cx="2089150" cy="392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去语言点“的”页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179388" y="26035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70C0"/>
                </a:solidFill>
              </a:rPr>
              <a:t>生词扩展</a:t>
            </a:r>
            <a:endParaRPr lang="en-US" altLang="zh-CN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7"/>
          <p:cNvSpPr txBox="1">
            <a:spLocks noChangeArrowheads="1"/>
          </p:cNvSpPr>
          <p:nvPr/>
        </p:nvSpPr>
        <p:spPr bwMode="auto">
          <a:xfrm>
            <a:off x="1546225" y="2492375"/>
            <a:ext cx="6770688" cy="178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ea typeface="华文楷体" pitchFamily="2" charset="-122"/>
              </a:rPr>
              <a:t>我</a:t>
            </a:r>
            <a:r>
              <a:rPr lang="zh-CN" altLang="en-US" sz="4400">
                <a:solidFill>
                  <a:srgbClr val="FF0066"/>
                </a:solidFill>
                <a:ea typeface="华文楷体" pitchFamily="2" charset="-122"/>
              </a:rPr>
              <a:t>的</a:t>
            </a:r>
            <a:r>
              <a:rPr lang="zh-CN" altLang="en-US" sz="4400">
                <a:ea typeface="华文楷体" pitchFamily="2" charset="-122"/>
              </a:rPr>
              <a:t>书  √     老师</a:t>
            </a:r>
            <a:r>
              <a:rPr lang="zh-CN" altLang="en-US" sz="4400">
                <a:solidFill>
                  <a:srgbClr val="FF0066"/>
                </a:solidFill>
                <a:ea typeface="华文楷体" pitchFamily="2" charset="-122"/>
              </a:rPr>
              <a:t>的</a:t>
            </a:r>
            <a:r>
              <a:rPr lang="zh-CN" altLang="en-US" sz="4400">
                <a:ea typeface="华文楷体" pitchFamily="2" charset="-122"/>
              </a:rPr>
              <a:t>书   √</a:t>
            </a:r>
          </a:p>
          <a:p>
            <a:pPr>
              <a:spcBef>
                <a:spcPct val="50000"/>
              </a:spcBef>
            </a:pPr>
            <a:r>
              <a:rPr lang="zh-CN" altLang="en-US" sz="4400">
                <a:ea typeface="华文楷体" pitchFamily="2" charset="-122"/>
              </a:rPr>
              <a:t>我书     </a:t>
            </a:r>
            <a:r>
              <a:rPr lang="en-US" altLang="zh-CN" sz="4400">
                <a:ea typeface="华文楷体" pitchFamily="2" charset="-122"/>
              </a:rPr>
              <a:t>×    </a:t>
            </a:r>
            <a:r>
              <a:rPr lang="zh-CN" altLang="en-US" sz="4400">
                <a:ea typeface="华文楷体" pitchFamily="2" charset="-122"/>
              </a:rPr>
              <a:t>老师书      </a:t>
            </a:r>
            <a:r>
              <a:rPr lang="en-US" altLang="zh-CN" sz="4400">
                <a:ea typeface="华文楷体" pitchFamily="2" charset="-122"/>
              </a:rPr>
              <a:t>× </a:t>
            </a:r>
          </a:p>
        </p:txBody>
      </p:sp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 —— 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的</a:t>
            </a:r>
            <a:endParaRPr lang="en-US" altLang="zh-CN" sz="2000" b="1">
              <a:solidFill>
                <a:srgbClr val="0070C0"/>
              </a:solidFill>
              <a:latin typeface="宋体" pitchFamily="2" charset="-122"/>
            </a:endParaRPr>
          </a:p>
        </p:txBody>
      </p:sp>
      <p:sp>
        <p:nvSpPr>
          <p:cNvPr id="5" name="Text Box 7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35825" y="5949950"/>
            <a:ext cx="14398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下一页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3"/>
          <p:cNvSpPr txBox="1">
            <a:spLocks noChangeArrowheads="1"/>
          </p:cNvSpPr>
          <p:nvPr/>
        </p:nvSpPr>
        <p:spPr bwMode="auto">
          <a:xfrm>
            <a:off x="1331913" y="1844675"/>
            <a:ext cx="6840537" cy="1785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6600"/>
                </a:solidFill>
                <a:ea typeface="华文楷体" pitchFamily="2" charset="-122"/>
              </a:rPr>
              <a:t>我</a:t>
            </a:r>
            <a:r>
              <a:rPr lang="zh-CN" altLang="en-US" sz="4400">
                <a:solidFill>
                  <a:schemeClr val="folHlink"/>
                </a:solidFill>
                <a:ea typeface="华文楷体" pitchFamily="2" charset="-122"/>
              </a:rPr>
              <a:t>的</a:t>
            </a:r>
            <a:r>
              <a:rPr lang="zh-CN" altLang="en-US" sz="4400">
                <a:ea typeface="华文楷体" pitchFamily="2" charset="-122"/>
              </a:rPr>
              <a:t>爸爸  √     </a:t>
            </a:r>
            <a:r>
              <a:rPr lang="zh-CN" altLang="en-US" sz="4400" b="1">
                <a:solidFill>
                  <a:srgbClr val="006600"/>
                </a:solidFill>
                <a:ea typeface="华文楷体" pitchFamily="2" charset="-122"/>
              </a:rPr>
              <a:t>我</a:t>
            </a:r>
            <a:r>
              <a:rPr lang="zh-CN" altLang="en-US" sz="4400">
                <a:solidFill>
                  <a:schemeClr val="folHlink"/>
                </a:solidFill>
                <a:ea typeface="华文楷体" pitchFamily="2" charset="-122"/>
              </a:rPr>
              <a:t>的</a:t>
            </a:r>
            <a:r>
              <a:rPr lang="zh-CN" altLang="en-US" sz="4400">
                <a:ea typeface="华文楷体" pitchFamily="2" charset="-122"/>
              </a:rPr>
              <a:t>家   √</a:t>
            </a:r>
          </a:p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006600"/>
                </a:solidFill>
                <a:ea typeface="华文楷体" pitchFamily="2" charset="-122"/>
              </a:rPr>
              <a:t>我</a:t>
            </a:r>
            <a:r>
              <a:rPr lang="zh-CN" altLang="en-US" sz="4400">
                <a:ea typeface="华文楷体" pitchFamily="2" charset="-122"/>
              </a:rPr>
              <a:t>爸爸    </a:t>
            </a:r>
            <a:r>
              <a:rPr lang="zh-CN" altLang="en-US" sz="4400" b="1">
                <a:ea typeface="华文楷体" pitchFamily="2" charset="-122"/>
              </a:rPr>
              <a:t> </a:t>
            </a:r>
            <a:r>
              <a:rPr lang="zh-CN" altLang="en-US" sz="4400" b="1">
                <a:solidFill>
                  <a:srgbClr val="FF0066"/>
                </a:solidFill>
                <a:ea typeface="华文楷体" pitchFamily="2" charset="-122"/>
              </a:rPr>
              <a:t>√</a:t>
            </a:r>
            <a:r>
              <a:rPr lang="zh-CN" altLang="en-US" sz="4400">
                <a:ea typeface="华文楷体" pitchFamily="2" charset="-122"/>
              </a:rPr>
              <a:t>      </a:t>
            </a:r>
            <a:r>
              <a:rPr lang="zh-CN" altLang="en-US" sz="4400" b="1">
                <a:solidFill>
                  <a:srgbClr val="006600"/>
                </a:solidFill>
                <a:ea typeface="华文楷体" pitchFamily="2" charset="-122"/>
              </a:rPr>
              <a:t>我</a:t>
            </a:r>
            <a:r>
              <a:rPr lang="zh-CN" altLang="en-US" sz="4400">
                <a:ea typeface="华文楷体" pitchFamily="2" charset="-122"/>
              </a:rPr>
              <a:t>家      </a:t>
            </a:r>
            <a:r>
              <a:rPr lang="zh-CN" altLang="en-US" sz="4400" b="1">
                <a:solidFill>
                  <a:srgbClr val="FF0066"/>
                </a:solidFill>
                <a:ea typeface="华文楷体" pitchFamily="2" charset="-122"/>
              </a:rPr>
              <a:t>√</a:t>
            </a:r>
            <a:r>
              <a:rPr lang="zh-CN" altLang="en-US" sz="4400">
                <a:ea typeface="华文楷体" pitchFamily="2" charset="-122"/>
              </a:rPr>
              <a:t> </a:t>
            </a:r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331913" y="4005263"/>
            <a:ext cx="4679950" cy="1465262"/>
          </a:xfrm>
          <a:prstGeom prst="rect">
            <a:avLst/>
          </a:prstGeom>
          <a:solidFill>
            <a:srgbClr val="FF6600">
              <a:alpha val="50980"/>
            </a:srgb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6600"/>
                </a:solidFill>
                <a:ea typeface="华文楷体" pitchFamily="2" charset="-122"/>
              </a:rPr>
              <a:t>马丁</a:t>
            </a:r>
            <a:r>
              <a:rPr lang="zh-CN" altLang="en-US" sz="3600">
                <a:solidFill>
                  <a:schemeClr val="folHlink"/>
                </a:solidFill>
                <a:ea typeface="华文楷体" pitchFamily="2" charset="-122"/>
              </a:rPr>
              <a:t>的</a:t>
            </a:r>
            <a:r>
              <a:rPr lang="zh-CN" altLang="en-US" sz="3600">
                <a:ea typeface="华文楷体" pitchFamily="2" charset="-122"/>
              </a:rPr>
              <a:t>爸爸  √ </a:t>
            </a:r>
          </a:p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rgbClr val="006600"/>
                </a:solidFill>
                <a:ea typeface="华文楷体" pitchFamily="2" charset="-122"/>
              </a:rPr>
              <a:t>马丁</a:t>
            </a:r>
            <a:r>
              <a:rPr lang="zh-CN" altLang="en-US" sz="3600">
                <a:ea typeface="华文楷体" pitchFamily="2" charset="-122"/>
              </a:rPr>
              <a:t>爸爸    </a:t>
            </a:r>
            <a:r>
              <a:rPr lang="zh-CN" altLang="en-US" sz="3600" b="1">
                <a:ea typeface="华文楷体" pitchFamily="2" charset="-122"/>
              </a:rPr>
              <a:t> </a:t>
            </a:r>
            <a:r>
              <a:rPr lang="en-US" altLang="zh-CN" sz="3600">
                <a:ea typeface="华文楷体" pitchFamily="2" charset="-122"/>
              </a:rPr>
              <a:t>×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468313" y="476250"/>
            <a:ext cx="6119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70C0"/>
                </a:solidFill>
                <a:latin typeface="宋体" pitchFamily="2" charset="-122"/>
              </a:rPr>
              <a:t>语言点  </a:t>
            </a:r>
            <a:r>
              <a:rPr lang="en-US" altLang="zh-CN" sz="2000" b="1">
                <a:solidFill>
                  <a:srgbClr val="0070C0"/>
                </a:solidFill>
                <a:latin typeface="宋体" pitchFamily="2" charset="-122"/>
              </a:rPr>
              <a:t>Language Points —— </a:t>
            </a:r>
            <a:r>
              <a:rPr lang="zh-CN" altLang="en-US" sz="2000" b="1">
                <a:solidFill>
                  <a:srgbClr val="0070C0"/>
                </a:solidFill>
                <a:latin typeface="宋体" pitchFamily="2" charset="-122"/>
              </a:rPr>
              <a:t>的</a:t>
            </a:r>
            <a:endParaRPr lang="en-US" altLang="zh-CN" sz="2000" b="1">
              <a:solidFill>
                <a:srgbClr val="0070C0"/>
              </a:solidFill>
              <a:latin typeface="宋体" pitchFamily="2" charset="-122"/>
            </a:endParaRPr>
          </a:p>
        </p:txBody>
      </p:sp>
      <p:sp>
        <p:nvSpPr>
          <p:cNvPr id="6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235825" y="6086475"/>
            <a:ext cx="14398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返回生词页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563938" y="3357563"/>
            <a:ext cx="1728787" cy="584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四</a:t>
            </a:r>
            <a:r>
              <a:rPr lang="zh-CN" altLang="en-US" sz="3200" b="1">
                <a:solidFill>
                  <a:srgbClr val="FF0066"/>
                </a:solidFill>
                <a:latin typeface="华文楷体" pitchFamily="2" charset="-122"/>
                <a:ea typeface="华文楷体" pitchFamily="2" charset="-122"/>
              </a:rPr>
              <a:t>口</a:t>
            </a: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人</a:t>
            </a:r>
          </a:p>
        </p:txBody>
      </p:sp>
      <p:pic>
        <p:nvPicPr>
          <p:cNvPr id="21506" name="Picture 8" descr="全家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052513"/>
            <a:ext cx="252095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3060700" y="4149725"/>
            <a:ext cx="345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我家有四口人。</a:t>
            </a: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611188" y="333375"/>
            <a:ext cx="1793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zh-CN" altLang="en-US" sz="4500" b="1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口</a:t>
            </a:r>
          </a:p>
        </p:txBody>
      </p:sp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8112125" y="404813"/>
            <a:ext cx="4921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</a:rPr>
              <a:t>生词扩展</a:t>
            </a:r>
          </a:p>
        </p:txBody>
      </p:sp>
      <p:sp>
        <p:nvSpPr>
          <p:cNvPr id="9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235825" y="6086475"/>
            <a:ext cx="14398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返回生词页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60363" y="5013325"/>
            <a:ext cx="8532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>
                <a:latin typeface="华文楷体" pitchFamily="2" charset="-122"/>
                <a:ea typeface="华文楷体" pitchFamily="2" charset="-122"/>
              </a:rPr>
              <a:t>我家有四口人，爸爸、妈妈、弟弟和我。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4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482850" y="1268413"/>
            <a:ext cx="3886200" cy="1409700"/>
            <a:chOff x="976" y="1334"/>
            <a:chExt cx="2448" cy="888"/>
          </a:xfrm>
        </p:grpSpPr>
        <p:sp>
          <p:nvSpPr>
            <p:cNvPr id="22537" name="Text Box 8"/>
            <p:cNvSpPr txBox="1">
              <a:spLocks noChangeArrowheads="1"/>
            </p:cNvSpPr>
            <p:nvPr/>
          </p:nvSpPr>
          <p:spPr bwMode="auto">
            <a:xfrm>
              <a:off x="1973" y="1334"/>
              <a:ext cx="1451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zh-CN" altLang="en-US" sz="3200" b="1">
                  <a:latin typeface="华文楷体" pitchFamily="2" charset="-122"/>
                  <a:ea typeface="华文楷体" pitchFamily="2" charset="-122"/>
                </a:rPr>
                <a:t>工作吗？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zh-CN" altLang="en-US" sz="3200" b="1">
                  <a:latin typeface="华文楷体" pitchFamily="2" charset="-122"/>
                  <a:ea typeface="华文楷体" pitchFamily="2" charset="-122"/>
                </a:rPr>
                <a:t>不工作。</a:t>
              </a:r>
            </a:p>
          </p:txBody>
        </p:sp>
        <p:sp>
          <p:nvSpPr>
            <p:cNvPr id="22538" name="Text Box 11"/>
            <p:cNvSpPr txBox="1">
              <a:spLocks noChangeArrowheads="1"/>
            </p:cNvSpPr>
            <p:nvPr/>
          </p:nvSpPr>
          <p:spPr bwMode="auto">
            <a:xfrm>
              <a:off x="976" y="1599"/>
              <a:ext cx="951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A50021"/>
                  </a:solidFill>
                </a:rPr>
                <a:t>①  V.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482850" y="2954338"/>
            <a:ext cx="4537075" cy="1409700"/>
            <a:chOff x="975" y="2406"/>
            <a:chExt cx="2858" cy="869"/>
          </a:xfrm>
        </p:grpSpPr>
        <p:sp>
          <p:nvSpPr>
            <p:cNvPr id="22535" name="Text Box 9"/>
            <p:cNvSpPr txBox="1">
              <a:spLocks noChangeArrowheads="1"/>
            </p:cNvSpPr>
            <p:nvPr/>
          </p:nvSpPr>
          <p:spPr bwMode="auto">
            <a:xfrm>
              <a:off x="1973" y="2406"/>
              <a:ext cx="1860" cy="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zh-CN" altLang="en-US" sz="3200" b="1">
                  <a:latin typeface="华文楷体" pitchFamily="2" charset="-122"/>
                  <a:ea typeface="华文楷体" pitchFamily="2" charset="-122"/>
                </a:rPr>
                <a:t>我的工作</a:t>
              </a: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zh-CN" altLang="en-US" sz="3200" b="1">
                  <a:latin typeface="华文楷体" pitchFamily="2" charset="-122"/>
                  <a:ea typeface="华文楷体" pitchFamily="2" charset="-122"/>
                </a:rPr>
                <a:t>做什么工作？</a:t>
              </a:r>
            </a:p>
          </p:txBody>
        </p:sp>
        <p:sp>
          <p:nvSpPr>
            <p:cNvPr id="22536" name="Text Box 12"/>
            <p:cNvSpPr txBox="1">
              <a:spLocks noChangeArrowheads="1"/>
            </p:cNvSpPr>
            <p:nvPr/>
          </p:nvSpPr>
          <p:spPr bwMode="auto">
            <a:xfrm>
              <a:off x="975" y="2688"/>
              <a:ext cx="905" cy="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solidFill>
                    <a:srgbClr val="A50021"/>
                  </a:solidFill>
                </a:rPr>
                <a:t>②  N.</a:t>
              </a:r>
            </a:p>
          </p:txBody>
        </p:sp>
      </p:grp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8112125" y="404813"/>
            <a:ext cx="4921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</a:rPr>
              <a:t>生词扩展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>
            <a:off x="611188" y="333375"/>
            <a:ext cx="1793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zh-CN" altLang="en-US" sz="4500" b="1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工作</a:t>
            </a:r>
          </a:p>
        </p:txBody>
      </p:sp>
      <p:sp>
        <p:nvSpPr>
          <p:cNvPr id="13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7235825" y="6086475"/>
            <a:ext cx="1439863" cy="366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dirty="0">
                <a:latin typeface="宋体" pitchFamily="2" charset="-122"/>
                <a:ea typeface="宋体" pitchFamily="2" charset="-122"/>
              </a:rPr>
              <a:t>返回生词页</a:t>
            </a:r>
          </a:p>
        </p:txBody>
      </p:sp>
      <p:sp>
        <p:nvSpPr>
          <p:cNvPr id="22534" name="矩形 13"/>
          <p:cNvSpPr>
            <a:spLocks noChangeArrowheads="1"/>
          </p:cNvSpPr>
          <p:nvPr/>
        </p:nvSpPr>
        <p:spPr bwMode="auto">
          <a:xfrm>
            <a:off x="4067175" y="4292600"/>
            <a:ext cx="21605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他是老师。</a:t>
            </a:r>
            <a:endParaRPr lang="en-US" altLang="zh-CN" sz="3200" b="1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她是大夫。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6" descr="照片L2量词语言点注释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685925"/>
            <a:ext cx="223678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339975" y="3989388"/>
            <a:ext cx="28813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一</a:t>
            </a:r>
            <a:r>
              <a:rPr lang="zh-CN" altLang="en-US" sz="3200" b="1">
                <a:solidFill>
                  <a:srgbClr val="FF0066"/>
                </a:solidFill>
                <a:latin typeface="华文楷体" pitchFamily="2" charset="-122"/>
                <a:ea typeface="华文楷体" pitchFamily="2" charset="-122"/>
              </a:rPr>
              <a:t>张</a:t>
            </a: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照片</a:t>
            </a:r>
          </a:p>
          <a:p>
            <a:pPr algn="ctr">
              <a:spcBef>
                <a:spcPct val="50000"/>
              </a:spcBef>
            </a:pPr>
            <a:r>
              <a:rPr lang="zh-CN" altLang="en-US" sz="3200" b="1">
                <a:latin typeface="华文楷体" pitchFamily="2" charset="-122"/>
                <a:ea typeface="华文楷体" pitchFamily="2" charset="-122"/>
              </a:rPr>
              <a:t>全家的照片</a:t>
            </a:r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auto">
          <a:xfrm>
            <a:off x="5795963" y="3644900"/>
            <a:ext cx="2376487" cy="1439863"/>
          </a:xfrm>
          <a:prstGeom prst="wedgeRectCallout">
            <a:avLst>
              <a:gd name="adj1" fmla="val -83602"/>
              <a:gd name="adj2" fmla="val -6653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30000"/>
              </a:lnSpc>
              <a:defRPr/>
            </a:pP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这是我们全家的照片。</a:t>
            </a:r>
          </a:p>
        </p:txBody>
      </p:sp>
      <p:sp>
        <p:nvSpPr>
          <p:cNvPr id="35846" name="Text Box 1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092950" y="5949950"/>
            <a:ext cx="1511300" cy="392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返回生词页</a:t>
            </a:r>
          </a:p>
        </p:txBody>
      </p:sp>
      <p:sp>
        <p:nvSpPr>
          <p:cNvPr id="23557" name="TextBox 7"/>
          <p:cNvSpPr txBox="1">
            <a:spLocks noChangeArrowheads="1"/>
          </p:cNvSpPr>
          <p:nvPr/>
        </p:nvSpPr>
        <p:spPr bwMode="auto">
          <a:xfrm>
            <a:off x="8112125" y="404813"/>
            <a:ext cx="4921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sz="2000" b="1">
                <a:solidFill>
                  <a:srgbClr val="0070C0"/>
                </a:solidFill>
              </a:rPr>
              <a:t>生词扩展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611188" y="333375"/>
            <a:ext cx="1793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zh-CN" altLang="en-US" sz="4500" b="1">
                <a:solidFill>
                  <a:schemeClr val="tx2"/>
                </a:solidFill>
                <a:latin typeface="楷体" pitchFamily="49" charset="-122"/>
                <a:ea typeface="楷体" pitchFamily="49" charset="-122"/>
              </a:rPr>
              <a:t>照片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build="p"/>
      <p:bldP spid="49160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Microsoft Office PowerPoint</Application>
  <PresentationFormat>全屏显示(4:3)</PresentationFormat>
  <Paragraphs>177</Paragraphs>
  <Slides>26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Office 主题</vt:lpstr>
      <vt:lpstr>第三课    你家有几口人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练习 liànxí</vt:lpstr>
      <vt:lpstr>幻灯片 14</vt:lpstr>
      <vt:lpstr>练习 liànxí</vt:lpstr>
      <vt:lpstr>幻灯片 16</vt:lpstr>
      <vt:lpstr>幻灯片 17</vt:lpstr>
      <vt:lpstr>A：你家有几口人？ B：我家有……。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第4课你们班有多少学生</dc:title>
  <dc:creator>Mat</dc:creator>
  <cp:lastModifiedBy>孙红</cp:lastModifiedBy>
  <cp:revision>7</cp:revision>
  <dcterms:created xsi:type="dcterms:W3CDTF">2018-03-30T01:15:32Z</dcterms:created>
  <dcterms:modified xsi:type="dcterms:W3CDTF">2019-09-10T02:44:10Z</dcterms:modified>
</cp:coreProperties>
</file>