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wdp" ContentType="image/vnd.ms-photo"/>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320" r:id="rId5"/>
    <p:sldId id="321" r:id="rId6"/>
    <p:sldId id="322"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47" r:id="rId32"/>
    <p:sldId id="348" r:id="rId33"/>
    <p:sldId id="350" r:id="rId34"/>
    <p:sldId id="351" r:id="rId35"/>
    <p:sldId id="352" r:id="rId36"/>
    <p:sldId id="353" r:id="rId37"/>
    <p:sldId id="354" r:id="rId3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96" autoAdjust="0"/>
  </p:normalViewPr>
  <p:slideViewPr>
    <p:cSldViewPr>
      <p:cViewPr varScale="1">
        <p:scale>
          <a:sx n="84" d="100"/>
          <a:sy n="84" d="100"/>
        </p:scale>
        <p:origin x="-1152" y="-78"/>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0" y="1772817"/>
            <a:ext cx="9144000" cy="1944215"/>
          </a:xfrm>
        </p:spPr>
        <p:style>
          <a:lnRef idx="3">
            <a:schemeClr val="lt1"/>
          </a:lnRef>
          <a:fillRef idx="1">
            <a:schemeClr val="accent1"/>
          </a:fillRef>
          <a:effectRef idx="1">
            <a:schemeClr val="accent1"/>
          </a:effectRef>
          <a:fontRef idx="none"/>
        </p:style>
        <p:txBody>
          <a:bodyPr>
            <a:normAutofit/>
          </a:bodyPr>
          <a:lstStyle>
            <a:lvl1pPr>
              <a:defRPr sz="4800" b="0"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Microsoft PhagsPa" pitchFamily="34" charset="0"/>
                <a:ea typeface="黑体" pitchFamily="49" charset="-122"/>
              </a:defRPr>
            </a:lvl1pPr>
          </a:lstStyle>
          <a:p>
            <a:r>
              <a:rPr lang="zh-CN" altLang="en-US" dirty="0" smtClean="0"/>
              <a:t>单击录入内容标题</a:t>
            </a:r>
            <a:r>
              <a:rPr lang="en-US" altLang="zh-CN" dirty="0" smtClean="0"/>
              <a:t/>
            </a:r>
            <a:br>
              <a:rPr lang="en-US" altLang="zh-CN" dirty="0" smtClean="0"/>
            </a:br>
            <a:r>
              <a:rPr lang="en-US" altLang="zh-CN" dirty="0" smtClean="0"/>
              <a:t>Input the title of contact</a:t>
            </a:r>
            <a:endParaRPr lang="zh-CN" altLang="en-US" dirty="0"/>
          </a:p>
        </p:txBody>
      </p:sp>
      <p:sp>
        <p:nvSpPr>
          <p:cNvPr id="3" name="副标题 2"/>
          <p:cNvSpPr>
            <a:spLocks noGrp="1"/>
          </p:cNvSpPr>
          <p:nvPr>
            <p:ph type="subTitle" idx="1" hasCustomPrompt="1"/>
          </p:nvPr>
        </p:nvSpPr>
        <p:spPr>
          <a:xfrm>
            <a:off x="1371600" y="4365104"/>
            <a:ext cx="6400800" cy="1273696"/>
          </a:xfrm>
        </p:spPr>
        <p:txBody>
          <a:bodyPr>
            <a:normAutofit/>
          </a:bodyPr>
          <a:lstStyle>
            <a:lvl1pPr marL="0" indent="0" algn="ctr">
              <a:buNone/>
              <a:defRPr sz="2400">
                <a:solidFill>
                  <a:schemeClr val="accent2"/>
                </a:solidFill>
                <a:latin typeface="微软雅黑" pitchFamily="34" charset="-122"/>
                <a:ea typeface="微软雅黑" pitchFamily="34" charset="-12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单击编辑副标题，如 学校名称 </a:t>
            </a:r>
            <a:r>
              <a:rPr lang="en-US" altLang="zh-CN" dirty="0" smtClean="0"/>
              <a:t>| </a:t>
            </a:r>
            <a:r>
              <a:rPr lang="zh-CN" altLang="en-US" dirty="0" smtClean="0"/>
              <a:t>教师姓名</a:t>
            </a:r>
            <a:endParaRPr lang="zh-CN" altLang="en-US" dirty="0"/>
          </a:p>
        </p:txBody>
      </p:sp>
      <p:grpSp>
        <p:nvGrpSpPr>
          <p:cNvPr id="7" name="组合 6"/>
          <p:cNvGrpSpPr/>
          <p:nvPr userDrawn="1"/>
        </p:nvGrpSpPr>
        <p:grpSpPr>
          <a:xfrm>
            <a:off x="4698207" y="418292"/>
            <a:ext cx="4176464" cy="436377"/>
            <a:chOff x="539552" y="456026"/>
            <a:chExt cx="6173435" cy="677418"/>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539552" y="456028"/>
              <a:ext cx="1512168" cy="677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2051713" y="456026"/>
              <a:ext cx="4661274" cy="6774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1800806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457795"/>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457795"/>
            <a:ext cx="6019800" cy="5851525"/>
          </a:xfrm>
        </p:spPr>
        <p:txBody>
          <a:bodyPr vert="eaVert"/>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7"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grpSp>
        <p:nvGrpSpPr>
          <p:cNvPr id="8" name="组合 7"/>
          <p:cNvGrpSpPr/>
          <p:nvPr userDrawn="1"/>
        </p:nvGrpSpPr>
        <p:grpSpPr>
          <a:xfrm>
            <a:off x="0" y="44624"/>
            <a:ext cx="9144000" cy="332656"/>
            <a:chOff x="0" y="44624"/>
            <a:chExt cx="9144000" cy="332656"/>
          </a:xfrm>
        </p:grpSpPr>
        <p:sp>
          <p:nvSpPr>
            <p:cNvPr id="9" name="矩形 8"/>
            <p:cNvSpPr/>
            <p:nvPr userDrawn="1"/>
          </p:nvSpPr>
          <p:spPr>
            <a:xfrm>
              <a:off x="0" y="116632"/>
              <a:ext cx="9144000" cy="216024"/>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extLst>
                <a:ext uri="{BEBA8EAE-BF5A-486C-A8C5-ECC9F3942E4B}">
                  <a14:imgProps xmlns:a14="http://schemas.microsoft.com/office/drawing/2010/main" xmlns="">
                    <a14:imgLayer r:embed="rId3">
                      <a14:imgEffect>
                        <a14:sharpenSoften amount="-700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80312" y="44624"/>
              <a:ext cx="1508834" cy="332656"/>
            </a:xfrm>
            <a:prstGeom prst="rect">
              <a:avLst/>
            </a:prstGeom>
            <a:effectLst/>
            <a:scene3d>
              <a:camera prst="perspectiveAbove"/>
              <a:lightRig rig="threePt" dir="t"/>
            </a:scene3d>
          </p:spPr>
        </p:pic>
      </p:grpSp>
    </p:spTree>
    <p:extLst>
      <p:ext uri="{BB962C8B-B14F-4D97-AF65-F5344CB8AC3E}">
        <p14:creationId xmlns:p14="http://schemas.microsoft.com/office/powerpoint/2010/main" xmlns="" val="32887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413792"/>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9E5C98E-E986-48D5-945F-C2373DDFC81B}" type="datetimeFigureOut">
              <a:rPr lang="zh-CN" altLang="en-US" smtClean="0"/>
              <a:pPr/>
              <a:t>2019-09-10</a:t>
            </a:fld>
            <a:endParaRPr lang="zh-CN" altLang="en-US"/>
          </a:p>
        </p:txBody>
      </p:sp>
      <p:sp>
        <p:nvSpPr>
          <p:cNvPr id="5" name="页脚占位符 4"/>
          <p:cNvSpPr>
            <a:spLocks noGrp="1"/>
          </p:cNvSpPr>
          <p:nvPr>
            <p:ph type="ftr" sz="quarter" idx="11"/>
          </p:nvPr>
        </p:nvSpPr>
        <p:spPr/>
        <p:txBody>
          <a:bodyPr/>
          <a:lstStyle/>
          <a:p>
            <a:endParaRPr lang="zh-CN" altLang="en-US"/>
          </a:p>
        </p:txBody>
      </p:sp>
      <p:grpSp>
        <p:nvGrpSpPr>
          <p:cNvPr id="9" name="组合 8"/>
          <p:cNvGrpSpPr/>
          <p:nvPr userDrawn="1"/>
        </p:nvGrpSpPr>
        <p:grpSpPr>
          <a:xfrm>
            <a:off x="0" y="44624"/>
            <a:ext cx="9144000" cy="332656"/>
            <a:chOff x="0" y="44624"/>
            <a:chExt cx="9144000" cy="332656"/>
          </a:xfrm>
        </p:grpSpPr>
        <p:sp>
          <p:nvSpPr>
            <p:cNvPr id="7" name="矩形 6"/>
            <p:cNvSpPr/>
            <p:nvPr userDrawn="1"/>
          </p:nvSpPr>
          <p:spPr>
            <a:xfrm>
              <a:off x="0" y="116632"/>
              <a:ext cx="9144000" cy="183814"/>
            </a:xfrm>
            <a:prstGeom prst="rect">
              <a:avLst/>
            </a:prstGeom>
            <a:gradFill>
              <a:gsLst>
                <a:gs pos="0">
                  <a:schemeClr val="accent1">
                    <a:shade val="51000"/>
                    <a:satMod val="130000"/>
                    <a:lumMod val="97000"/>
                    <a:alpha val="22000"/>
                  </a:schemeClr>
                </a:gs>
                <a:gs pos="80000">
                  <a:schemeClr val="accent1">
                    <a:shade val="93000"/>
                    <a:satMod val="130000"/>
                  </a:schemeClr>
                </a:gs>
                <a:gs pos="100000">
                  <a:schemeClr val="accent1">
                    <a:shade val="94000"/>
                    <a:satMod val="135000"/>
                  </a:schemeClr>
                </a:gs>
              </a:gsLst>
            </a:gra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userDrawn="1"/>
          </p:nvPicPr>
          <p:blipFill>
            <a:blip r:embed="rId2" cstate="print">
              <a:extLst>
                <a:ext uri="{BEBA8EAE-BF5A-486C-A8C5-ECC9F3942E4B}">
                  <a14:imgProps xmlns:a14="http://schemas.microsoft.com/office/drawing/2010/main" xmlns="">
                    <a14:imgLayer r:embed="rId3">
                      <a14:imgEffect>
                        <a14:sharpenSoften amount="-700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80312" y="44624"/>
              <a:ext cx="1508834" cy="332656"/>
            </a:xfrm>
            <a:prstGeom prst="rect">
              <a:avLst/>
            </a:prstGeom>
            <a:effectLst/>
            <a:scene3d>
              <a:camera prst="perspectiveAbove"/>
              <a:lightRig rig="threePt" dir="t"/>
            </a:scene3d>
          </p:spPr>
        </p:pic>
      </p:grpSp>
      <p:sp>
        <p:nvSpPr>
          <p:cNvPr id="10"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spTree>
    <p:extLst>
      <p:ext uri="{BB962C8B-B14F-4D97-AF65-F5344CB8AC3E}">
        <p14:creationId xmlns:p14="http://schemas.microsoft.com/office/powerpoint/2010/main" xmlns="" val="321227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413792"/>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71134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171134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8"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grpSp>
        <p:nvGrpSpPr>
          <p:cNvPr id="9" name="组合 8"/>
          <p:cNvGrpSpPr/>
          <p:nvPr userDrawn="1"/>
        </p:nvGrpSpPr>
        <p:grpSpPr>
          <a:xfrm>
            <a:off x="0" y="44624"/>
            <a:ext cx="9144000" cy="332656"/>
            <a:chOff x="0" y="44624"/>
            <a:chExt cx="9144000" cy="332656"/>
          </a:xfrm>
        </p:grpSpPr>
        <p:sp>
          <p:nvSpPr>
            <p:cNvPr id="10" name="矩形 9"/>
            <p:cNvSpPr/>
            <p:nvPr userDrawn="1"/>
          </p:nvSpPr>
          <p:spPr>
            <a:xfrm>
              <a:off x="0" y="116632"/>
              <a:ext cx="9144000" cy="216024"/>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2" cstate="print">
              <a:extLst>
                <a:ext uri="{BEBA8EAE-BF5A-486C-A8C5-ECC9F3942E4B}">
                  <a14:imgProps xmlns:a14="http://schemas.microsoft.com/office/drawing/2010/main" xmlns="">
                    <a14:imgLayer r:embed="rId3">
                      <a14:imgEffect>
                        <a14:sharpenSoften amount="-700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80312" y="44624"/>
              <a:ext cx="1508834" cy="332656"/>
            </a:xfrm>
            <a:prstGeom prst="rect">
              <a:avLst/>
            </a:prstGeom>
            <a:effectLst/>
            <a:scene3d>
              <a:camera prst="perspectiveAbove"/>
              <a:lightRig rig="threePt" dir="t"/>
            </a:scene3d>
          </p:spPr>
        </p:pic>
      </p:grpSp>
    </p:spTree>
    <p:extLst>
      <p:ext uri="{BB962C8B-B14F-4D97-AF65-F5344CB8AC3E}">
        <p14:creationId xmlns:p14="http://schemas.microsoft.com/office/powerpoint/2010/main" xmlns="" val="176088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457795"/>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71827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35803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71827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35803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10" name="灯片编号占位符 5"/>
          <p:cNvSpPr>
            <a:spLocks noGrp="1"/>
          </p:cNvSpPr>
          <p:nvPr>
            <p:ph type="sldNum" sz="quarter" idx="10"/>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grpSp>
        <p:nvGrpSpPr>
          <p:cNvPr id="11" name="组合 10"/>
          <p:cNvGrpSpPr/>
          <p:nvPr userDrawn="1"/>
        </p:nvGrpSpPr>
        <p:grpSpPr>
          <a:xfrm>
            <a:off x="0" y="44624"/>
            <a:ext cx="9144000" cy="332656"/>
            <a:chOff x="0" y="44624"/>
            <a:chExt cx="9144000" cy="332656"/>
          </a:xfrm>
        </p:grpSpPr>
        <p:sp>
          <p:nvSpPr>
            <p:cNvPr id="12" name="矩形 11"/>
            <p:cNvSpPr/>
            <p:nvPr userDrawn="1"/>
          </p:nvSpPr>
          <p:spPr>
            <a:xfrm>
              <a:off x="0" y="116632"/>
              <a:ext cx="9144000" cy="216024"/>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2" cstate="print">
              <a:extLst>
                <a:ext uri="{BEBA8EAE-BF5A-486C-A8C5-ECC9F3942E4B}">
                  <a14:imgProps xmlns:a14="http://schemas.microsoft.com/office/drawing/2010/main" xmlns="">
                    <a14:imgLayer r:embed="rId3">
                      <a14:imgEffect>
                        <a14:sharpenSoften amount="-700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80312" y="44624"/>
              <a:ext cx="1508834" cy="332656"/>
            </a:xfrm>
            <a:prstGeom prst="rect">
              <a:avLst/>
            </a:prstGeom>
            <a:effectLst/>
            <a:scene3d>
              <a:camera prst="perspectiveAbove"/>
              <a:lightRig rig="threePt" dir="t"/>
            </a:scene3d>
          </p:spPr>
        </p:pic>
      </p:grpSp>
    </p:spTree>
    <p:extLst>
      <p:ext uri="{BB962C8B-B14F-4D97-AF65-F5344CB8AC3E}">
        <p14:creationId xmlns:p14="http://schemas.microsoft.com/office/powerpoint/2010/main" xmlns="" val="128492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413792"/>
            <a:ext cx="8229600" cy="1143000"/>
          </a:xfrm>
        </p:spPr>
        <p:txBody>
          <a:bodyPr/>
          <a:lstStyle/>
          <a:p>
            <a:r>
              <a:rPr lang="zh-CN" altLang="en-US" smtClean="0"/>
              <a:t>单击此处编辑母版标题样式</a:t>
            </a:r>
            <a:endParaRPr lang="zh-CN" altLang="en-US"/>
          </a:p>
        </p:txBody>
      </p:sp>
      <p:sp>
        <p:nvSpPr>
          <p:cNvPr id="6"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grpSp>
        <p:nvGrpSpPr>
          <p:cNvPr id="7" name="组合 6"/>
          <p:cNvGrpSpPr/>
          <p:nvPr userDrawn="1"/>
        </p:nvGrpSpPr>
        <p:grpSpPr>
          <a:xfrm>
            <a:off x="0" y="44624"/>
            <a:ext cx="9144000" cy="332656"/>
            <a:chOff x="0" y="44624"/>
            <a:chExt cx="9144000" cy="332656"/>
          </a:xfrm>
        </p:grpSpPr>
        <p:sp>
          <p:nvSpPr>
            <p:cNvPr id="8" name="矩形 7"/>
            <p:cNvSpPr/>
            <p:nvPr userDrawn="1"/>
          </p:nvSpPr>
          <p:spPr>
            <a:xfrm>
              <a:off x="0" y="116632"/>
              <a:ext cx="9144000" cy="216024"/>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cstate="print">
              <a:extLst>
                <a:ext uri="{BEBA8EAE-BF5A-486C-A8C5-ECC9F3942E4B}">
                  <a14:imgProps xmlns:a14="http://schemas.microsoft.com/office/drawing/2010/main" xmlns="">
                    <a14:imgLayer r:embed="rId3">
                      <a14:imgEffect>
                        <a14:sharpenSoften amount="-700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80312" y="44624"/>
              <a:ext cx="1508834" cy="332656"/>
            </a:xfrm>
            <a:prstGeom prst="rect">
              <a:avLst/>
            </a:prstGeom>
            <a:effectLst/>
            <a:scene3d>
              <a:camera prst="perspectiveAbove"/>
              <a:lightRig rig="threePt" dir="t"/>
            </a:scene3d>
          </p:spPr>
        </p:pic>
      </p:grpSp>
    </p:spTree>
    <p:extLst>
      <p:ext uri="{BB962C8B-B14F-4D97-AF65-F5344CB8AC3E}">
        <p14:creationId xmlns:p14="http://schemas.microsoft.com/office/powerpoint/2010/main" xmlns="" val="167371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spTree>
    <p:extLst>
      <p:ext uri="{BB962C8B-B14F-4D97-AF65-F5344CB8AC3E}">
        <p14:creationId xmlns:p14="http://schemas.microsoft.com/office/powerpoint/2010/main" xmlns="" val="96522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28215"/>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52821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69026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grpSp>
        <p:nvGrpSpPr>
          <p:cNvPr id="9" name="组合 8"/>
          <p:cNvGrpSpPr/>
          <p:nvPr userDrawn="1"/>
        </p:nvGrpSpPr>
        <p:grpSpPr>
          <a:xfrm>
            <a:off x="0" y="44624"/>
            <a:ext cx="9144000" cy="332656"/>
            <a:chOff x="0" y="44624"/>
            <a:chExt cx="9144000" cy="332656"/>
          </a:xfrm>
        </p:grpSpPr>
        <p:sp>
          <p:nvSpPr>
            <p:cNvPr id="10" name="矩形 9"/>
            <p:cNvSpPr/>
            <p:nvPr userDrawn="1"/>
          </p:nvSpPr>
          <p:spPr>
            <a:xfrm>
              <a:off x="0" y="116632"/>
              <a:ext cx="9144000" cy="216024"/>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2" cstate="print">
              <a:extLst>
                <a:ext uri="{BEBA8EAE-BF5A-486C-A8C5-ECC9F3942E4B}">
                  <a14:imgProps xmlns:a14="http://schemas.microsoft.com/office/drawing/2010/main" xmlns="">
                    <a14:imgLayer r:embed="rId3">
                      <a14:imgEffect>
                        <a14:sharpenSoften amount="-700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80312" y="44624"/>
              <a:ext cx="1508834" cy="332656"/>
            </a:xfrm>
            <a:prstGeom prst="rect">
              <a:avLst/>
            </a:prstGeom>
            <a:effectLst/>
            <a:scene3d>
              <a:camera prst="perspectiveAbove"/>
              <a:lightRig rig="threePt" dir="t"/>
            </a:scene3d>
          </p:spPr>
        </p:pic>
      </p:grpSp>
    </p:spTree>
    <p:extLst>
      <p:ext uri="{BB962C8B-B14F-4D97-AF65-F5344CB8AC3E}">
        <p14:creationId xmlns:p14="http://schemas.microsoft.com/office/powerpoint/2010/main" xmlns="" val="1052266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grpSp>
        <p:nvGrpSpPr>
          <p:cNvPr id="9" name="组合 8"/>
          <p:cNvGrpSpPr/>
          <p:nvPr userDrawn="1"/>
        </p:nvGrpSpPr>
        <p:grpSpPr>
          <a:xfrm>
            <a:off x="0" y="44624"/>
            <a:ext cx="9144000" cy="332656"/>
            <a:chOff x="0" y="44624"/>
            <a:chExt cx="9144000" cy="332656"/>
          </a:xfrm>
        </p:grpSpPr>
        <p:sp>
          <p:nvSpPr>
            <p:cNvPr id="10" name="矩形 9"/>
            <p:cNvSpPr/>
            <p:nvPr userDrawn="1"/>
          </p:nvSpPr>
          <p:spPr>
            <a:xfrm>
              <a:off x="0" y="116632"/>
              <a:ext cx="9144000" cy="216024"/>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2" cstate="print">
              <a:extLst>
                <a:ext uri="{BEBA8EAE-BF5A-486C-A8C5-ECC9F3942E4B}">
                  <a14:imgProps xmlns:a14="http://schemas.microsoft.com/office/drawing/2010/main" xmlns="">
                    <a14:imgLayer r:embed="rId3">
                      <a14:imgEffect>
                        <a14:sharpenSoften amount="-700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80312" y="44624"/>
              <a:ext cx="1508834" cy="332656"/>
            </a:xfrm>
            <a:prstGeom prst="rect">
              <a:avLst/>
            </a:prstGeom>
            <a:effectLst/>
            <a:scene3d>
              <a:camera prst="perspectiveAbove"/>
              <a:lightRig rig="threePt" dir="t"/>
            </a:scene3d>
          </p:spPr>
        </p:pic>
      </p:grpSp>
    </p:spTree>
    <p:extLst>
      <p:ext uri="{BB962C8B-B14F-4D97-AF65-F5344CB8AC3E}">
        <p14:creationId xmlns:p14="http://schemas.microsoft.com/office/powerpoint/2010/main" xmlns="" val="2084626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457795"/>
            <a:ext cx="8229600" cy="1143000"/>
          </a:xfrm>
        </p:spPr>
        <p:txBody>
          <a:bodyPr/>
          <a:lstStyle/>
          <a:p>
            <a:r>
              <a:rPr lang="zh-CN" altLang="en-US" dirty="0" smtClean="0"/>
              <a:t>单击此处编辑母版标题样式</a:t>
            </a:r>
            <a:endParaRPr lang="zh-CN" altLang="en-US" dirty="0"/>
          </a:p>
        </p:txBody>
      </p:sp>
      <p:sp>
        <p:nvSpPr>
          <p:cNvPr id="3" name="竖排文字占位符 2"/>
          <p:cNvSpPr>
            <a:spLocks noGrp="1"/>
          </p:cNvSpPr>
          <p:nvPr>
            <p:ph type="body" orient="vert" idx="1"/>
          </p:nvPr>
        </p:nvSpPr>
        <p:spPr>
          <a:xfrm>
            <a:off x="457200" y="1783357"/>
            <a:ext cx="8229600" cy="45259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grpSp>
        <p:nvGrpSpPr>
          <p:cNvPr id="8" name="组合 7"/>
          <p:cNvGrpSpPr/>
          <p:nvPr userDrawn="1"/>
        </p:nvGrpSpPr>
        <p:grpSpPr>
          <a:xfrm>
            <a:off x="0" y="44624"/>
            <a:ext cx="9144000" cy="332656"/>
            <a:chOff x="0" y="44624"/>
            <a:chExt cx="9144000" cy="332656"/>
          </a:xfrm>
        </p:grpSpPr>
        <p:sp>
          <p:nvSpPr>
            <p:cNvPr id="9" name="矩形 8"/>
            <p:cNvSpPr/>
            <p:nvPr userDrawn="1"/>
          </p:nvSpPr>
          <p:spPr>
            <a:xfrm>
              <a:off x="0" y="116632"/>
              <a:ext cx="9144000" cy="216024"/>
            </a:xfrm>
            <a:prstGeom prst="rect">
              <a:avLst/>
            </a:prstGeom>
            <a:solidFill>
              <a:schemeClr val="accent1">
                <a:lumMod val="40000"/>
                <a:lumOff val="6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extLst>
                <a:ext uri="{BEBA8EAE-BF5A-486C-A8C5-ECC9F3942E4B}">
                  <a14:imgProps xmlns:a14="http://schemas.microsoft.com/office/drawing/2010/main" xmlns="">
                    <a14:imgLayer r:embed="rId3">
                      <a14:imgEffect>
                        <a14:sharpenSoften amount="-70000"/>
                      </a14:imgEffect>
                      <a14:imgEffect>
                        <a14:brightnessContrast bright="20000"/>
                      </a14:imgEffect>
                    </a14:imgLayer>
                  </a14:imgProps>
                </a:ext>
                <a:ext uri="{28A0092B-C50C-407E-A947-70E740481C1C}">
                  <a14:useLocalDpi xmlns:a14="http://schemas.microsoft.com/office/drawing/2010/main" xmlns="" val="0"/>
                </a:ext>
              </a:extLst>
            </a:blip>
            <a:stretch>
              <a:fillRect/>
            </a:stretch>
          </p:blipFill>
          <p:spPr>
            <a:xfrm>
              <a:off x="7380312" y="44624"/>
              <a:ext cx="1508834" cy="332656"/>
            </a:xfrm>
            <a:prstGeom prst="rect">
              <a:avLst/>
            </a:prstGeom>
            <a:effectLst/>
            <a:scene3d>
              <a:camera prst="perspectiveAbove"/>
              <a:lightRig rig="threePt" dir="t"/>
            </a:scene3d>
          </p:spPr>
        </p:pic>
      </p:grpSp>
    </p:spTree>
    <p:extLst>
      <p:ext uri="{BB962C8B-B14F-4D97-AF65-F5344CB8AC3E}">
        <p14:creationId xmlns:p14="http://schemas.microsoft.com/office/powerpoint/2010/main" xmlns="" val="497593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1" name="组合 10"/>
          <p:cNvGrpSpPr/>
          <p:nvPr userDrawn="1"/>
        </p:nvGrpSpPr>
        <p:grpSpPr>
          <a:xfrm>
            <a:off x="-1" y="44207"/>
            <a:ext cx="9150588" cy="6801565"/>
            <a:chOff x="-1" y="44207"/>
            <a:chExt cx="9150588" cy="6801565"/>
          </a:xfrm>
        </p:grpSpPr>
        <p:pic>
          <p:nvPicPr>
            <p:cNvPr id="1027" name="Picture 3"/>
            <p:cNvPicPr>
              <a:picLocks noChangeAspect="1" noChangeArrowheads="1"/>
            </p:cNvPicPr>
            <p:nvPr userDrawn="1"/>
          </p:nvPicPr>
          <p:blipFill>
            <a:blip r:embed="rId12" cstate="print">
              <a:extLst>
                <a:ext uri="{28A0092B-C50C-407E-A947-70E740481C1C}">
                  <a14:useLocalDpi xmlns:a14="http://schemas.microsoft.com/office/drawing/2010/main" xmlns="" val="0"/>
                </a:ext>
              </a:extLst>
            </a:blip>
            <a:srcRect/>
            <a:stretch>
              <a:fillRect/>
            </a:stretch>
          </p:blipFill>
          <p:spPr bwMode="auto">
            <a:xfrm>
              <a:off x="0" y="44207"/>
              <a:ext cx="9150587" cy="3353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3"/>
            <p:cNvPicPr>
              <a:picLocks noChangeAspect="1" noChangeArrowheads="1"/>
            </p:cNvPicPr>
            <p:nvPr userDrawn="1"/>
          </p:nvPicPr>
          <p:blipFill>
            <a:blip r:embed="rId12" cstate="print">
              <a:extLst>
                <a:ext uri="{28A0092B-C50C-407E-A947-70E740481C1C}">
                  <a14:useLocalDpi xmlns:a14="http://schemas.microsoft.com/office/drawing/2010/main" xmlns="" val="0"/>
                </a:ext>
              </a:extLst>
            </a:blip>
            <a:srcRect/>
            <a:stretch>
              <a:fillRect/>
            </a:stretch>
          </p:blipFill>
          <p:spPr bwMode="auto">
            <a:xfrm>
              <a:off x="29689" y="1916832"/>
              <a:ext cx="9120898" cy="3353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p:cNvPicPr>
              <a:picLocks noChangeAspect="1" noChangeArrowheads="1"/>
            </p:cNvPicPr>
            <p:nvPr userDrawn="1"/>
          </p:nvPicPr>
          <p:blipFill>
            <a:blip r:embed="rId12" cstate="print">
              <a:extLst>
                <a:ext uri="{28A0092B-C50C-407E-A947-70E740481C1C}">
                  <a14:useLocalDpi xmlns:a14="http://schemas.microsoft.com/office/drawing/2010/main" xmlns="" val="0"/>
                </a:ext>
              </a:extLst>
            </a:blip>
            <a:srcRect/>
            <a:stretch>
              <a:fillRect/>
            </a:stretch>
          </p:blipFill>
          <p:spPr bwMode="auto">
            <a:xfrm>
              <a:off x="-1" y="3492054"/>
              <a:ext cx="9150587" cy="33537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2" name="标题占位符 1"/>
          <p:cNvSpPr>
            <a:spLocks noGrp="1"/>
          </p:cNvSpPr>
          <p:nvPr userDrawn="1">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userDrawn="1">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userDrawn="1">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5C98E-E986-48D5-945F-C2373DDFC81B}" type="datetimeFigureOut">
              <a:rPr lang="zh-CN" altLang="en-US" smtClean="0"/>
              <a:pPr/>
              <a:t>2019-09-10</a:t>
            </a:fld>
            <a:endParaRPr lang="zh-CN" altLang="en-US"/>
          </a:p>
        </p:txBody>
      </p:sp>
      <p:sp>
        <p:nvSpPr>
          <p:cNvPr id="5" name="页脚占位符 4"/>
          <p:cNvSpPr>
            <a:spLocks noGrp="1"/>
          </p:cNvSpPr>
          <p:nvPr userDrawn="1">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5" name="灯片编号占位符 5"/>
          <p:cNvSpPr>
            <a:spLocks noGrp="1"/>
          </p:cNvSpPr>
          <p:nvPr>
            <p:ph type="sldNum" sz="quarter" idx="4"/>
          </p:nvPr>
        </p:nvSpPr>
        <p:spPr>
          <a:xfrm>
            <a:off x="8100392" y="6356350"/>
            <a:ext cx="586408" cy="365125"/>
          </a:xfrm>
          <a:prstGeom prst="rect">
            <a:avLst/>
          </a:prstGeom>
        </p:spPr>
        <p:txBody>
          <a:bodyPr/>
          <a:lstStyle>
            <a:lvl1pPr algn="ctr">
              <a:defRPr/>
            </a:lvl1pPr>
          </a:lstStyle>
          <a:p>
            <a:fld id="{ADEBD1CD-C7FE-4592-A1C5-9A076F0A64DE}" type="slidenum">
              <a:rPr lang="zh-CN" altLang="en-US" smtClean="0"/>
              <a:pPr/>
              <a:t>‹#›</a:t>
            </a:fld>
            <a:endParaRPr lang="zh-CN" altLang="en-US" dirty="0"/>
          </a:p>
        </p:txBody>
      </p:sp>
    </p:spTree>
    <p:extLst>
      <p:ext uri="{BB962C8B-B14F-4D97-AF65-F5344CB8AC3E}">
        <p14:creationId xmlns:p14="http://schemas.microsoft.com/office/powerpoint/2010/main" xmlns="" val="2026767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latin typeface="+mn-ea"/>
              </a:rPr>
              <a:t>SMT </a:t>
            </a:r>
            <a:r>
              <a:rPr lang="zh-CN" altLang="en-US" dirty="0">
                <a:latin typeface="+mn-ea"/>
              </a:rPr>
              <a:t>收音机装接</a:t>
            </a:r>
            <a:br>
              <a:rPr lang="zh-CN" altLang="en-US" dirty="0">
                <a:latin typeface="+mn-ea"/>
              </a:rPr>
            </a:br>
            <a:r>
              <a:rPr lang="en-US" altLang="zh-CN" dirty="0" smtClean="0">
                <a:latin typeface="+mn-ea"/>
              </a:rPr>
              <a:t>SMT radio install</a:t>
            </a:r>
            <a:endParaRPr lang="zh-CN" altLang="en-US" dirty="0"/>
          </a:p>
        </p:txBody>
      </p:sp>
      <p:sp>
        <p:nvSpPr>
          <p:cNvPr id="3" name="副标题 2"/>
          <p:cNvSpPr>
            <a:spLocks noGrp="1"/>
          </p:cNvSpPr>
          <p:nvPr>
            <p:ph type="subTitle" idx="1"/>
          </p:nvPr>
        </p:nvSpPr>
        <p:spPr>
          <a:xfrm>
            <a:off x="1371600" y="4581128"/>
            <a:ext cx="6400800" cy="1273696"/>
          </a:xfrm>
        </p:spPr>
        <p:txBody>
          <a:bodyPr/>
          <a:lstStyle/>
          <a:p>
            <a:r>
              <a:rPr lang="en-US" altLang="zh-CN" dirty="0" smtClean="0"/>
              <a:t>《</a:t>
            </a:r>
            <a:r>
              <a:rPr lang="zh-CN" altLang="en-US" dirty="0" smtClean="0"/>
              <a:t>无线电装接工实训</a:t>
            </a:r>
            <a:r>
              <a:rPr lang="en-US" altLang="zh-CN" dirty="0" smtClean="0"/>
              <a:t>》  </a:t>
            </a:r>
            <a:r>
              <a:rPr lang="zh-CN" altLang="en-US" dirty="0" smtClean="0"/>
              <a:t>任课教师：孙宏光</a:t>
            </a:r>
            <a:endParaRPr lang="zh-CN" altLang="en-US" dirty="0"/>
          </a:p>
        </p:txBody>
      </p:sp>
    </p:spTree>
    <p:extLst>
      <p:ext uri="{BB962C8B-B14F-4D97-AF65-F5344CB8AC3E}">
        <p14:creationId xmlns:p14="http://schemas.microsoft.com/office/powerpoint/2010/main" xmlns="" val="1782384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692696"/>
            <a:ext cx="8435280" cy="3096344"/>
          </a:xfrm>
        </p:spPr>
        <p:txBody>
          <a:bodyPr>
            <a:normAutofit fontScale="62500" lnSpcReduction="20000"/>
          </a:bodyPr>
          <a:lstStyle/>
          <a:p>
            <a:pPr marL="0" indent="0">
              <a:lnSpc>
                <a:spcPct val="150000"/>
              </a:lnSpc>
              <a:buNone/>
              <a:defRPr/>
            </a:pPr>
            <a:r>
              <a:rPr lang="en-US" altLang="zh-CN"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Surface mount components in practical training </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products</a:t>
            </a:r>
          </a:p>
          <a:p>
            <a:pPr marL="0" indent="0">
              <a:lnSpc>
                <a:spcPct val="150000"/>
              </a:lnSpc>
              <a:buNone/>
              <a:defRPr/>
            </a:pPr>
            <a:r>
              <a:rPr lang="zh-CN" altLang="en-US"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实训产品中的表面贴元器件</a:t>
            </a:r>
            <a:endPar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900"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capacitor </a:t>
            </a:r>
            <a:r>
              <a:rPr lang="en-US" altLang="zh-CN" sz="2900" dirty="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chip </a:t>
            </a:r>
            <a:endParaRPr lang="en-US" altLang="zh-CN" sz="2900"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9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Specification</a:t>
            </a:r>
            <a:r>
              <a:rPr lang="en-US" altLang="zh-CN" sz="2900" dirty="0">
                <a:effectLst>
                  <a:outerShdw blurRad="38100" dist="38100" dir="2700000" algn="tl">
                    <a:srgbClr val="C0C0C0"/>
                  </a:outerShdw>
                </a:effectLst>
                <a:latin typeface="Cambria Math" panose="02040503050406030204" pitchFamily="18" charset="0"/>
                <a:ea typeface="黑体" panose="02010609060101010101" pitchFamily="49" charset="-122"/>
              </a:rPr>
              <a:t>: 2.0mm * 1.25mm, thickness 0.5mm; capacitance value is expressed by digital method, but not printed on component. (without a positive or negative side</a:t>
            </a:r>
            <a:r>
              <a:rPr lang="en-US" altLang="zh-CN"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20000"/>
              </a:lnSpc>
              <a:buNone/>
              <a:defRPr/>
            </a:pPr>
            <a:r>
              <a:rPr lang="zh-CN" altLang="en-US"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片状</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电容</a:t>
            </a:r>
          </a:p>
          <a:p>
            <a:pPr marL="0" indent="0">
              <a:lnSpc>
                <a:spcPct val="120000"/>
              </a:lnSpc>
              <a:buNone/>
              <a:defRPr/>
            </a:pP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规格</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en-US" altLang="zh-CN" sz="2900" dirty="0">
                <a:effectLst>
                  <a:outerShdw blurRad="38100" dist="38100" dir="2700000" algn="tl">
                    <a:srgbClr val="C0C0C0"/>
                  </a:outerShdw>
                </a:effectLst>
                <a:latin typeface="Cambria Math" panose="02040503050406030204" pitchFamily="18" charset="0"/>
                <a:ea typeface="黑体" panose="02010609060101010101" pitchFamily="49" charset="-122"/>
              </a:rPr>
              <a:t>2.0mm×1.25mm</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，厚度</a:t>
            </a:r>
            <a:r>
              <a:rPr lang="en-US" altLang="zh-CN" sz="2900" dirty="0">
                <a:effectLst>
                  <a:outerShdw blurRad="38100" dist="38100" dir="2700000" algn="tl">
                    <a:srgbClr val="C0C0C0"/>
                  </a:outerShdw>
                </a:effectLst>
                <a:latin typeface="Cambria Math" panose="02040503050406030204" pitchFamily="18" charset="0"/>
                <a:ea typeface="黑体" panose="02010609060101010101" pitchFamily="49" charset="-122"/>
              </a:rPr>
              <a:t>0.5mm</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；电容值采用数码法表示，但不印在元件上。（无正反面）</a:t>
            </a:r>
            <a:endParaRPr lang="zh-CN" altLang="en-US" sz="29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50000"/>
              </a:lnSpc>
              <a:buNone/>
              <a:defRPr/>
            </a:pP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graphicFrame>
        <p:nvGraphicFramePr>
          <p:cNvPr id="4" name="Object 10"/>
          <p:cNvGraphicFramePr>
            <a:graphicFrameLocks noChangeAspect="1"/>
          </p:cNvGraphicFramePr>
          <p:nvPr>
            <p:extLst>
              <p:ext uri="{D42A27DB-BD31-4B8C-83A1-F6EECF244321}">
                <p14:modId xmlns:p14="http://schemas.microsoft.com/office/powerpoint/2010/main" xmlns="" val="2472999943"/>
              </p:ext>
            </p:extLst>
          </p:nvPr>
        </p:nvGraphicFramePr>
        <p:xfrm>
          <a:off x="3059832" y="4509120"/>
          <a:ext cx="2779712" cy="1524000"/>
        </p:xfrm>
        <a:graphic>
          <a:graphicData uri="http://schemas.openxmlformats.org/presentationml/2006/ole">
            <p:oleObj spid="_x0000_s3082" name="Visio" r:id="rId3" imgW="2780137" imgH="1523219" progId="">
              <p:embed/>
            </p:oleObj>
          </a:graphicData>
        </a:graphic>
      </p:graphicFrame>
      <p:sp>
        <p:nvSpPr>
          <p:cNvPr id="2" name="矩形 1"/>
          <p:cNvSpPr/>
          <p:nvPr/>
        </p:nvSpPr>
        <p:spPr>
          <a:xfrm>
            <a:off x="3481813" y="5949280"/>
            <a:ext cx="1620508" cy="394147"/>
          </a:xfrm>
          <a:prstGeom prst="rect">
            <a:avLst/>
          </a:prstGeom>
        </p:spPr>
        <p:txBody>
          <a:bodyPr wrap="none">
            <a:spAutoFit/>
          </a:bodyPr>
          <a:lstStyle/>
          <a:p>
            <a:pPr>
              <a:lnSpc>
                <a:spcPct val="120000"/>
              </a:lnSpc>
              <a:defRPr/>
            </a:pPr>
            <a:r>
              <a:rPr lang="en-US" altLang="zh-CN" dirty="0">
                <a:effectLst>
                  <a:outerShdw blurRad="38100" dist="38100" dir="2700000" algn="tl">
                    <a:srgbClr val="C0C0C0"/>
                  </a:outerShdw>
                </a:effectLst>
                <a:latin typeface="Cambria Math" panose="02040503050406030204" pitchFamily="18" charset="0"/>
                <a:ea typeface="黑体" panose="02010609060101010101" pitchFamily="49" charset="-122"/>
              </a:rPr>
              <a:t>capacitor chip </a:t>
            </a:r>
          </a:p>
        </p:txBody>
      </p:sp>
    </p:spTree>
    <p:extLst>
      <p:ext uri="{BB962C8B-B14F-4D97-AF65-F5344CB8AC3E}">
        <p14:creationId xmlns:p14="http://schemas.microsoft.com/office/powerpoint/2010/main" xmlns="" val="359204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692696"/>
            <a:ext cx="8435280" cy="3096344"/>
          </a:xfrm>
        </p:spPr>
        <p:txBody>
          <a:bodyPr>
            <a:normAutofit fontScale="92500" lnSpcReduction="10000"/>
          </a:bodyPr>
          <a:lstStyle/>
          <a:p>
            <a:pPr marL="0" indent="0">
              <a:lnSpc>
                <a:spcPct val="150000"/>
              </a:lnSpc>
              <a:buNone/>
              <a:defRPr/>
            </a:pPr>
            <a:r>
              <a:rPr lang="en-US" altLang="zh-CN"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Surface mount components in practical training </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products</a:t>
            </a:r>
          </a:p>
          <a:p>
            <a:pPr marL="0" indent="0">
              <a:lnSpc>
                <a:spcPct val="150000"/>
              </a:lnSpc>
              <a:buNone/>
              <a:defRPr/>
            </a:pPr>
            <a:r>
              <a:rPr lang="zh-CN" altLang="en-US"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实训产品中的表面贴元器件</a:t>
            </a:r>
            <a:endPar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900"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         Surface </a:t>
            </a:r>
            <a:r>
              <a:rPr lang="en-US" altLang="zh-CN" sz="2900" dirty="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mount </a:t>
            </a:r>
            <a:r>
              <a:rPr lang="en-US" altLang="zh-CN" sz="2900"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triode</a:t>
            </a:r>
          </a:p>
          <a:p>
            <a:pPr marL="0" indent="0">
              <a:lnSpc>
                <a:spcPct val="120000"/>
              </a:lnSpc>
              <a:buNone/>
              <a:defRPr/>
            </a:pPr>
            <a:r>
              <a:rPr lang="en-US" altLang="zh-CN"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Specification</a:t>
            </a:r>
            <a:r>
              <a:rPr lang="en-US" altLang="zh-CN" sz="2900" dirty="0">
                <a:effectLst>
                  <a:outerShdw blurRad="38100" dist="38100" dir="2700000" algn="tl">
                    <a:srgbClr val="C0C0C0"/>
                  </a:outerShdw>
                </a:effectLst>
                <a:latin typeface="Cambria Math" panose="02040503050406030204" pitchFamily="18" charset="0"/>
                <a:ea typeface="黑体" panose="02010609060101010101" pitchFamily="49" charset="-122"/>
              </a:rPr>
              <a:t>: use SOT-23 type package</a:t>
            </a:r>
            <a:r>
              <a:rPr lang="en-US" altLang="zh-CN"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20000"/>
              </a:lnSpc>
              <a:buNone/>
              <a:defRPr/>
            </a:pP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表面</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贴三极管</a:t>
            </a:r>
          </a:p>
          <a:p>
            <a:pPr marL="0" indent="0">
              <a:lnSpc>
                <a:spcPct val="12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规格</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：采用</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SOT-23</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型封装。 </a:t>
            </a:r>
          </a:p>
          <a:p>
            <a:pPr marL="0" indent="0">
              <a:lnSpc>
                <a:spcPct val="120000"/>
              </a:lnSpc>
              <a:buNone/>
              <a:defRPr/>
            </a:pP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sp>
        <p:nvSpPr>
          <p:cNvPr id="2" name="矩形 1"/>
          <p:cNvSpPr/>
          <p:nvPr/>
        </p:nvSpPr>
        <p:spPr>
          <a:xfrm>
            <a:off x="2839811" y="5879902"/>
            <a:ext cx="2269083" cy="394147"/>
          </a:xfrm>
          <a:prstGeom prst="rect">
            <a:avLst/>
          </a:prstGeom>
        </p:spPr>
        <p:txBody>
          <a:bodyPr wrap="none">
            <a:spAutoFit/>
          </a:bodyPr>
          <a:lstStyle/>
          <a:p>
            <a:pPr>
              <a:lnSpc>
                <a:spcPct val="120000"/>
              </a:lnSpc>
              <a:defRPr/>
            </a:pPr>
            <a:r>
              <a:rPr lang="en-US" altLang="zh-CN" dirty="0">
                <a:effectLst>
                  <a:outerShdw blurRad="38100" dist="38100" dir="2700000" algn="tl">
                    <a:srgbClr val="C0C0C0"/>
                  </a:outerShdw>
                </a:effectLst>
                <a:latin typeface="Cambria Math" panose="02040503050406030204" pitchFamily="18" charset="0"/>
                <a:ea typeface="黑体" panose="02010609060101010101" pitchFamily="49" charset="-122"/>
              </a:rPr>
              <a:t>Surface mount triode</a:t>
            </a:r>
          </a:p>
        </p:txBody>
      </p:sp>
      <p:graphicFrame>
        <p:nvGraphicFramePr>
          <p:cNvPr id="6" name="Object 16"/>
          <p:cNvGraphicFramePr>
            <a:graphicFrameLocks noChangeAspect="1"/>
          </p:cNvGraphicFramePr>
          <p:nvPr>
            <p:extLst>
              <p:ext uri="{D42A27DB-BD31-4B8C-83A1-F6EECF244321}">
                <p14:modId xmlns:p14="http://schemas.microsoft.com/office/powerpoint/2010/main" xmlns="" val="3286564526"/>
              </p:ext>
            </p:extLst>
          </p:nvPr>
        </p:nvGraphicFramePr>
        <p:xfrm>
          <a:off x="3142717" y="4005064"/>
          <a:ext cx="2298700" cy="1874838"/>
        </p:xfrm>
        <a:graphic>
          <a:graphicData uri="http://schemas.openxmlformats.org/presentationml/2006/ole">
            <p:oleObj spid="_x0000_s4105" name="Visio" r:id="rId3" imgW="2298237" imgH="1874925" progId="">
              <p:embed/>
            </p:oleObj>
          </a:graphicData>
        </a:graphic>
      </p:graphicFrame>
    </p:spTree>
    <p:extLst>
      <p:ext uri="{BB962C8B-B14F-4D97-AF65-F5344CB8AC3E}">
        <p14:creationId xmlns:p14="http://schemas.microsoft.com/office/powerpoint/2010/main" xmlns="" val="99542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692696"/>
            <a:ext cx="8435280" cy="3096344"/>
          </a:xfrm>
        </p:spPr>
        <p:txBody>
          <a:bodyPr>
            <a:normAutofit fontScale="92500" lnSpcReduction="10000"/>
          </a:bodyPr>
          <a:lstStyle/>
          <a:p>
            <a:pPr marL="0" indent="0">
              <a:lnSpc>
                <a:spcPct val="150000"/>
              </a:lnSpc>
              <a:buNone/>
              <a:defRPr/>
            </a:pPr>
            <a:r>
              <a:rPr lang="en-US" altLang="zh-CN"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Surface mount components in practical training </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products</a:t>
            </a:r>
          </a:p>
          <a:p>
            <a:pPr marL="0" indent="0">
              <a:lnSpc>
                <a:spcPct val="150000"/>
              </a:lnSpc>
              <a:buNone/>
              <a:defRPr/>
            </a:pPr>
            <a:r>
              <a:rPr lang="zh-CN" altLang="en-US"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实训产品中的表面贴元器件</a:t>
            </a:r>
            <a:endPar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900" dirty="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         Surface mount integrated </a:t>
            </a:r>
            <a:r>
              <a:rPr lang="en-US" altLang="zh-CN" sz="2900"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circuit</a:t>
            </a:r>
          </a:p>
          <a:p>
            <a:pPr marL="0" indent="0">
              <a:lnSpc>
                <a:spcPct val="120000"/>
              </a:lnSpc>
              <a:buNone/>
              <a:defRPr/>
            </a:pPr>
            <a:r>
              <a:rPr lang="en-US" altLang="zh-CN" sz="2900" dirty="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900"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        Specification</a:t>
            </a:r>
            <a:r>
              <a:rPr lang="en-US" altLang="zh-CN" sz="2900" dirty="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 double row flat package SOP</a:t>
            </a:r>
            <a:r>
              <a:rPr lang="en-US" altLang="zh-CN" sz="2900"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20000"/>
              </a:lnSpc>
              <a:buNone/>
              <a:defRPr/>
            </a:pP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表面</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贴集成电路</a:t>
            </a:r>
          </a:p>
          <a:p>
            <a:pPr marL="0" indent="0">
              <a:lnSpc>
                <a:spcPct val="12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规格</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：采用双列扁平封装</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SOP</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sp>
        <p:nvSpPr>
          <p:cNvPr id="2" name="矩形 1"/>
          <p:cNvSpPr/>
          <p:nvPr/>
        </p:nvSpPr>
        <p:spPr>
          <a:xfrm>
            <a:off x="2339752" y="5877272"/>
            <a:ext cx="3416576" cy="394147"/>
          </a:xfrm>
          <a:prstGeom prst="rect">
            <a:avLst/>
          </a:prstGeom>
        </p:spPr>
        <p:txBody>
          <a:bodyPr wrap="none">
            <a:spAutoFit/>
          </a:bodyPr>
          <a:lstStyle/>
          <a:p>
            <a:pPr>
              <a:lnSpc>
                <a:spcPct val="120000"/>
              </a:lnSpc>
              <a:defRPr/>
            </a:pPr>
            <a:r>
              <a:rPr lang="en-US" altLang="zh-CN" dirty="0">
                <a:effectLst>
                  <a:outerShdw blurRad="38100" dist="38100" dir="2700000" algn="tl">
                    <a:srgbClr val="C0C0C0"/>
                  </a:outerShdw>
                </a:effectLst>
                <a:latin typeface="Cambria Math" panose="02040503050406030204" pitchFamily="18" charset="0"/>
                <a:ea typeface="黑体" panose="02010609060101010101" pitchFamily="49" charset="-122"/>
              </a:rPr>
              <a:t> Surface mount integrated circuit</a:t>
            </a:r>
          </a:p>
        </p:txBody>
      </p:sp>
      <p:graphicFrame>
        <p:nvGraphicFramePr>
          <p:cNvPr id="7" name="Object 19"/>
          <p:cNvGraphicFramePr>
            <a:graphicFrameLocks noChangeAspect="1"/>
          </p:cNvGraphicFramePr>
          <p:nvPr>
            <p:extLst>
              <p:ext uri="{D42A27DB-BD31-4B8C-83A1-F6EECF244321}">
                <p14:modId xmlns:p14="http://schemas.microsoft.com/office/powerpoint/2010/main" xmlns="" val="851403647"/>
              </p:ext>
            </p:extLst>
          </p:nvPr>
        </p:nvGraphicFramePr>
        <p:xfrm>
          <a:off x="2267744" y="4205386"/>
          <a:ext cx="4194175" cy="1700213"/>
        </p:xfrm>
        <a:graphic>
          <a:graphicData uri="http://schemas.openxmlformats.org/presentationml/2006/ole">
            <p:oleObj spid="_x0000_s5129" name="Visio" r:id="rId3" imgW="4748919" imgH="1925375" progId="">
              <p:embed/>
            </p:oleObj>
          </a:graphicData>
        </a:graphic>
      </p:graphicFrame>
    </p:spTree>
    <p:extLst>
      <p:ext uri="{BB962C8B-B14F-4D97-AF65-F5344CB8AC3E}">
        <p14:creationId xmlns:p14="http://schemas.microsoft.com/office/powerpoint/2010/main" xmlns="" val="28248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24744"/>
            <a:ext cx="8435280" cy="3096344"/>
          </a:xfrm>
        </p:spPr>
        <p:txBody>
          <a:bodyPr>
            <a:normAutofit lnSpcReduction="10000"/>
          </a:bodyPr>
          <a:lstStyle/>
          <a:p>
            <a:pPr>
              <a:lnSpc>
                <a:spcPct val="200000"/>
              </a:lnSpc>
              <a:buFont typeface="Wingdings" panose="05000000000000000000" pitchFamily="2" charset="2"/>
              <a:buChar char="Ø"/>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Training product characteristics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实</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训产品特点</a:t>
            </a:r>
          </a:p>
          <a:p>
            <a:pPr>
              <a:lnSpc>
                <a:spcPct val="200000"/>
              </a:lnSpc>
              <a:buFont typeface="Wingdings" panose="05000000000000000000" pitchFamily="2" charset="2"/>
              <a:buChar char="Ø"/>
              <a:defRPr/>
            </a:pP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SMT FM radio assembly </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process  SMT</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调频收音机组装</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流程</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a:lnSpc>
                <a:spcPct val="200000"/>
              </a:lnSpc>
              <a:buFont typeface="Wingdings" panose="05000000000000000000" pitchFamily="2" charset="2"/>
              <a:buChar char="Ø"/>
              <a:defRPr/>
            </a:pP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SMT component </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mount                   SMT</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元器件贴</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装</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a:lnSpc>
                <a:spcPct val="200000"/>
              </a:lnSpc>
              <a:buFont typeface="Wingdings" panose="05000000000000000000" pitchFamily="2" charset="2"/>
              <a:buChar char="Ø"/>
              <a:defRPr/>
            </a:pP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THT component welding                 THT</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元器件</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焊接</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a:lnSpc>
                <a:spcPct val="150000"/>
              </a:lnSpc>
              <a:buFont typeface="Wingdings" panose="05000000000000000000" pitchFamily="2" charset="2"/>
              <a:buChar char="Ø"/>
              <a:defRPr/>
            </a:pP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SMT radio install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收音机装接</a:t>
            </a:r>
          </a:p>
        </p:txBody>
      </p:sp>
    </p:spTree>
    <p:extLst>
      <p:ext uri="{BB962C8B-B14F-4D97-AF65-F5344CB8AC3E}">
        <p14:creationId xmlns:p14="http://schemas.microsoft.com/office/powerpoint/2010/main" xmlns="" val="573351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24744"/>
            <a:ext cx="8435280" cy="5616624"/>
          </a:xfrm>
        </p:spPr>
        <p:txBody>
          <a:bodyPr>
            <a:normAutofit fontScale="92500"/>
          </a:bodyPr>
          <a:lstStyle/>
          <a:p>
            <a:pPr marL="0" indent="0">
              <a:lnSpc>
                <a:spcPct val="15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An </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electrically tunable monolithic FM radio integrated circuit (C1088) is applied. The special low intermediate frequency (70kHz) technology is used, and the intermediate frequency transformer and the ceramic filter are omitted. The circuit is simple and reliable, and the tuning is convenient and accurate</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5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The </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receiving frequency is 87~108MHz</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50000"/>
              </a:lnSpc>
              <a:buNone/>
              <a:defRPr/>
            </a:pP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         It has higher receiving sensitivity</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5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Small </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size, easy to carry</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5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Wide </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power range (1.8~3.5V can work</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5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Squelch </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circuit can be tuned in the process of noise suppression.</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Training product characteristics  </a:t>
            </a:r>
            <a:r>
              <a:rPr lang="zh-CN" altLang="en-US" sz="2800" b="1" dirty="0">
                <a:effectLst>
                  <a:outerShdw blurRad="38100" dist="38100" dir="2700000" algn="tl">
                    <a:srgbClr val="C0C0C0"/>
                  </a:outerShdw>
                </a:effectLst>
              </a:rPr>
              <a:t>实训产品特点</a:t>
            </a:r>
          </a:p>
        </p:txBody>
      </p:sp>
    </p:spTree>
    <p:extLst>
      <p:ext uri="{BB962C8B-B14F-4D97-AF65-F5344CB8AC3E}">
        <p14:creationId xmlns:p14="http://schemas.microsoft.com/office/powerpoint/2010/main" xmlns="" val="14667794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24744"/>
            <a:ext cx="8435280" cy="5616624"/>
          </a:xfrm>
        </p:spPr>
        <p:txBody>
          <a:bodyPr>
            <a:normAutofit/>
          </a:bodyPr>
          <a:lstStyle/>
          <a:p>
            <a:pPr marL="0" indent="457200">
              <a:lnSpc>
                <a:spcPct val="15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采用电调谐单片</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FM</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收音机集成电路</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C1088</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，应用特殊的低中频（</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70kHz</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）技术，外围省去了中频变压器和陶瓷滤波器，电路简单可靠，调谐方便准确。</a:t>
            </a:r>
          </a:p>
          <a:p>
            <a:pPr marL="0" indent="457200">
              <a:lnSpc>
                <a:spcPct val="15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接收频率为</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87~108MHz</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457200">
              <a:lnSpc>
                <a:spcPct val="15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具有较高接收灵敏度。</a:t>
            </a:r>
          </a:p>
          <a:p>
            <a:pPr marL="0" indent="457200">
              <a:lnSpc>
                <a:spcPct val="15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外形小巧，便于携带。</a:t>
            </a:r>
          </a:p>
          <a:p>
            <a:pPr marL="0" indent="457200">
              <a:lnSpc>
                <a:spcPct val="15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电源范围宽</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(1.8~3.5V</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均可工作</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457200">
              <a:lnSpc>
                <a:spcPct val="15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静噪电路可抑制调谐过程中的噪声。</a:t>
            </a:r>
          </a:p>
        </p:txBody>
      </p:sp>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Training product characteristics  </a:t>
            </a:r>
            <a:r>
              <a:rPr lang="zh-CN" altLang="en-US" sz="2800" b="1" dirty="0">
                <a:effectLst>
                  <a:outerShdw blurRad="38100" dist="38100" dir="2700000" algn="tl">
                    <a:srgbClr val="C0C0C0"/>
                  </a:outerShdw>
                </a:effectLst>
              </a:rPr>
              <a:t>实训产品特点</a:t>
            </a:r>
          </a:p>
        </p:txBody>
      </p:sp>
    </p:spTree>
    <p:extLst>
      <p:ext uri="{BB962C8B-B14F-4D97-AF65-F5344CB8AC3E}">
        <p14:creationId xmlns:p14="http://schemas.microsoft.com/office/powerpoint/2010/main" xmlns="" val="4077745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112646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SMT FM radio assembly process  </a:t>
            </a:r>
            <a:endParaRPr lang="en-US" altLang="zh-CN" sz="2800" b="1" dirty="0" smtClean="0">
              <a:effectLst>
                <a:outerShdw blurRad="38100" dist="38100" dir="2700000" algn="tl">
                  <a:srgbClr val="C0C0C0"/>
                </a:outerShdw>
              </a:effectLst>
            </a:endParaRPr>
          </a:p>
          <a:p>
            <a:pPr>
              <a:lnSpc>
                <a:spcPct val="120000"/>
              </a:lnSpc>
              <a:defRPr/>
            </a:pPr>
            <a:r>
              <a:rPr lang="en-US" altLang="zh-CN" sz="2800" b="1" dirty="0">
                <a:effectLst>
                  <a:outerShdw blurRad="38100" dist="38100" dir="2700000" algn="tl">
                    <a:srgbClr val="C0C0C0"/>
                  </a:outerShdw>
                </a:effectLst>
              </a:rPr>
              <a:t>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调频收音机组装流程</a:t>
            </a:r>
          </a:p>
        </p:txBody>
      </p:sp>
      <p:graphicFrame>
        <p:nvGraphicFramePr>
          <p:cNvPr id="6" name="Object 18"/>
          <p:cNvGraphicFramePr>
            <a:graphicFrameLocks noGrp="1" noChangeAspect="1"/>
          </p:cNvGraphicFramePr>
          <p:nvPr>
            <p:ph idx="4294967295"/>
            <p:extLst>
              <p:ext uri="{D42A27DB-BD31-4B8C-83A1-F6EECF244321}">
                <p14:modId xmlns:p14="http://schemas.microsoft.com/office/powerpoint/2010/main" xmlns="" val="622566449"/>
              </p:ext>
            </p:extLst>
          </p:nvPr>
        </p:nvGraphicFramePr>
        <p:xfrm>
          <a:off x="2025650" y="1346200"/>
          <a:ext cx="5595938" cy="5322888"/>
        </p:xfrm>
        <a:graphic>
          <a:graphicData uri="http://schemas.openxmlformats.org/presentationml/2006/ole">
            <p:oleObj spid="_x0000_s6151" name="Visio" r:id="rId3" imgW="5453111" imgH="5186622" progId="">
              <p:embed/>
            </p:oleObj>
          </a:graphicData>
        </a:graphic>
      </p:graphicFrame>
    </p:spTree>
    <p:extLst>
      <p:ext uri="{BB962C8B-B14F-4D97-AF65-F5344CB8AC3E}">
        <p14:creationId xmlns:p14="http://schemas.microsoft.com/office/powerpoint/2010/main" xmlns="" val="3865984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112646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SMT FM radio assembly process  </a:t>
            </a:r>
            <a:endParaRPr lang="en-US" altLang="zh-CN" sz="2800" b="1" dirty="0" smtClean="0">
              <a:effectLst>
                <a:outerShdw blurRad="38100" dist="38100" dir="2700000" algn="tl">
                  <a:srgbClr val="C0C0C0"/>
                </a:outerShdw>
              </a:effectLst>
            </a:endParaRPr>
          </a:p>
          <a:p>
            <a:pPr>
              <a:lnSpc>
                <a:spcPct val="120000"/>
              </a:lnSpc>
              <a:defRPr/>
            </a:pPr>
            <a:r>
              <a:rPr lang="en-US" altLang="zh-CN" sz="2800" b="1" dirty="0">
                <a:effectLst>
                  <a:outerShdw blurRad="38100" dist="38100" dir="2700000" algn="tl">
                    <a:srgbClr val="C0C0C0"/>
                  </a:outerShdw>
                </a:effectLst>
              </a:rPr>
              <a:t>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调频收音机组装流程</a:t>
            </a:r>
          </a:p>
        </p:txBody>
      </p:sp>
      <p:graphicFrame>
        <p:nvGraphicFramePr>
          <p:cNvPr id="4" name="Object 18"/>
          <p:cNvGraphicFramePr>
            <a:graphicFrameLocks noGrp="1" noChangeAspect="1"/>
          </p:cNvGraphicFramePr>
          <p:nvPr>
            <p:ph idx="4294967295"/>
            <p:extLst>
              <p:ext uri="{D42A27DB-BD31-4B8C-83A1-F6EECF244321}">
                <p14:modId xmlns:p14="http://schemas.microsoft.com/office/powerpoint/2010/main" xmlns="" val="3868391963"/>
              </p:ext>
            </p:extLst>
          </p:nvPr>
        </p:nvGraphicFramePr>
        <p:xfrm>
          <a:off x="1691680" y="1484784"/>
          <a:ext cx="5400675" cy="5140325"/>
        </p:xfrm>
        <a:graphic>
          <a:graphicData uri="http://schemas.openxmlformats.org/presentationml/2006/ole">
            <p:oleObj spid="_x0000_s7174" name="Visio" r:id="rId3" imgW="5459126" imgH="5195954" progId="">
              <p:embed/>
            </p:oleObj>
          </a:graphicData>
        </a:graphic>
      </p:graphicFrame>
    </p:spTree>
    <p:extLst>
      <p:ext uri="{BB962C8B-B14F-4D97-AF65-F5344CB8AC3E}">
        <p14:creationId xmlns:p14="http://schemas.microsoft.com/office/powerpoint/2010/main" xmlns="" val="3441334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24744"/>
            <a:ext cx="8435280" cy="3744416"/>
          </a:xfrm>
        </p:spPr>
        <p:txBody>
          <a:bodyPr>
            <a:normAutofit/>
          </a:bodyPr>
          <a:lstStyle/>
          <a:p>
            <a:pPr>
              <a:lnSpc>
                <a:spcPct val="200000"/>
              </a:lnSpc>
              <a:buFont typeface="Wingdings" panose="05000000000000000000" pitchFamily="2" charset="2"/>
              <a:buChar char="Ø"/>
              <a:defRPr/>
            </a:pP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Silk screen solder </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paste</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丝</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印焊膏</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a:lnSpc>
                <a:spcPct val="200000"/>
              </a:lnSpc>
              <a:buFont typeface="Wingdings" panose="05000000000000000000" pitchFamily="2" charset="2"/>
              <a:buChar char="Ø"/>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Manual mount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手工贴片</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a:lnSpc>
                <a:spcPct val="200000"/>
              </a:lnSpc>
              <a:buFont typeface="Wingdings" panose="05000000000000000000" pitchFamily="2" charset="2"/>
              <a:buChar char="Ø"/>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Reflow soldering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再流焊机焊接</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a:lnSpc>
                <a:spcPct val="200000"/>
              </a:lnSpc>
              <a:buFont typeface="Wingdings" panose="05000000000000000000" pitchFamily="2" charset="2"/>
              <a:buChar char="Ø"/>
              <a:defRPr/>
            </a:pP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SMT manual </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process  SMT</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手工工艺全程</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574901"/>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SMT component assemble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元器件组装</a:t>
            </a:r>
          </a:p>
        </p:txBody>
      </p:sp>
    </p:spTree>
    <p:extLst>
      <p:ext uri="{BB962C8B-B14F-4D97-AF65-F5344CB8AC3E}">
        <p14:creationId xmlns:p14="http://schemas.microsoft.com/office/powerpoint/2010/main" xmlns="" val="24482044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24744"/>
            <a:ext cx="8435280" cy="5472608"/>
          </a:xfrm>
        </p:spPr>
        <p:txBody>
          <a:bodyPr>
            <a:normAutofit fontScale="92500" lnSpcReduction="10000"/>
          </a:bodyPr>
          <a:lstStyle/>
          <a:p>
            <a:pPr marL="0" indent="0">
              <a:lnSpc>
                <a:spcPct val="20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Manual printing of solder paste on a SMB board using a solder paste printer;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用</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焊膏印刷机在</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SMB</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板上手动印刷焊膏</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20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Note </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the angle at which the solder paste scraper is operating</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zh-CN" altLang="en-US" sz="2400" b="1" dirty="0">
                <a:effectLst>
                  <a:outerShdw blurRad="38100" dist="38100" dir="2700000" algn="tl">
                    <a:srgbClr val="C0C0C0"/>
                  </a:outerShdw>
                </a:effectLst>
                <a:latin typeface="楷体_GB2312" pitchFamily="49" charset="-122"/>
                <a:ea typeface="楷体_GB2312" pitchFamily="49" charset="-122"/>
              </a:rPr>
              <a:t>注意焊膏刮板在操作时的角度</a:t>
            </a:r>
            <a:r>
              <a:rPr lang="zh-CN" altLang="en-US" sz="2400" b="1" dirty="0" smtClean="0">
                <a:effectLst>
                  <a:outerShdw blurRad="38100" dist="38100" dir="2700000" algn="tl">
                    <a:srgbClr val="C0C0C0"/>
                  </a:outerShdw>
                </a:effectLst>
                <a:latin typeface="楷体_GB2312" pitchFamily="49" charset="-122"/>
                <a:ea typeface="楷体_GB2312" pitchFamily="49" charset="-122"/>
              </a:rPr>
              <a:t>；</a:t>
            </a:r>
            <a:endParaRPr lang="en-US" altLang="zh-CN" sz="2400" b="1" dirty="0" smtClean="0">
              <a:effectLst>
                <a:outerShdw blurRad="38100" dist="38100" dir="2700000" algn="tl">
                  <a:srgbClr val="C0C0C0"/>
                </a:outerShdw>
              </a:effectLst>
              <a:latin typeface="楷体_GB2312" pitchFamily="49" charset="-122"/>
              <a:ea typeface="楷体_GB2312" pitchFamily="49" charset="-122"/>
            </a:endParaRPr>
          </a:p>
          <a:p>
            <a:pPr marL="0" indent="0">
              <a:lnSpc>
                <a:spcPct val="200000"/>
              </a:lnSpc>
              <a:buNone/>
              <a:defRPr/>
            </a:pPr>
            <a:r>
              <a:rPr lang="en-US" altLang="zh-CN" sz="2400" b="1" dirty="0" smtClean="0">
                <a:effectLst>
                  <a:outerShdw blurRad="38100" dist="38100" dir="2700000" algn="tl">
                    <a:srgbClr val="C0C0C0"/>
                  </a:outerShdw>
                </a:effectLst>
                <a:latin typeface="楷体_GB2312" pitchFamily="49" charset="-122"/>
                <a:ea typeface="楷体_GB2312" pitchFamily="49" charset="-122"/>
              </a:rPr>
              <a:t>    Note </a:t>
            </a:r>
            <a:r>
              <a:rPr lang="en-US" altLang="zh-CN" sz="2400" b="1" dirty="0">
                <a:effectLst>
                  <a:outerShdw blurRad="38100" dist="38100" dir="2700000" algn="tl">
                    <a:srgbClr val="C0C0C0"/>
                  </a:outerShdw>
                </a:effectLst>
                <a:latin typeface="楷体_GB2312" pitchFamily="49" charset="-122"/>
                <a:ea typeface="楷体_GB2312" pitchFamily="49" charset="-122"/>
              </a:rPr>
              <a:t>that the SMB board must be positioned accurately</a:t>
            </a:r>
            <a:r>
              <a:rPr lang="en-US" altLang="zh-CN" sz="2400" b="1" dirty="0" smtClean="0">
                <a:effectLst>
                  <a:outerShdw blurRad="38100" dist="38100" dir="2700000" algn="tl">
                    <a:srgbClr val="C0C0C0"/>
                  </a:outerShdw>
                </a:effectLst>
                <a:latin typeface="楷体_GB2312" pitchFamily="49" charset="-122"/>
                <a:ea typeface="楷体_GB2312" pitchFamily="49" charset="-122"/>
              </a:rPr>
              <a:t>;</a:t>
            </a:r>
            <a:r>
              <a:rPr lang="zh-CN" altLang="en-US" sz="2400" b="1" dirty="0">
                <a:effectLst>
                  <a:outerShdw blurRad="38100" dist="38100" dir="2700000" algn="tl">
                    <a:srgbClr val="C0C0C0"/>
                  </a:outerShdw>
                </a:effectLst>
                <a:latin typeface="楷体_GB2312" pitchFamily="49" charset="-122"/>
                <a:ea typeface="楷体_GB2312" pitchFamily="49" charset="-122"/>
              </a:rPr>
              <a:t>注意</a:t>
            </a:r>
            <a:r>
              <a:rPr lang="en-US" altLang="zh-CN" sz="2400" b="1" dirty="0">
                <a:effectLst>
                  <a:outerShdw blurRad="38100" dist="38100" dir="2700000" algn="tl">
                    <a:srgbClr val="C0C0C0"/>
                  </a:outerShdw>
                </a:effectLst>
                <a:latin typeface="楷体_GB2312" pitchFamily="49" charset="-122"/>
                <a:ea typeface="楷体_GB2312" pitchFamily="49" charset="-122"/>
              </a:rPr>
              <a:t>SMB</a:t>
            </a:r>
            <a:r>
              <a:rPr lang="zh-CN" altLang="en-US" sz="2400" b="1" dirty="0">
                <a:effectLst>
                  <a:outerShdw blurRad="38100" dist="38100" dir="2700000" algn="tl">
                    <a:srgbClr val="C0C0C0"/>
                  </a:outerShdw>
                </a:effectLst>
                <a:latin typeface="楷体_GB2312" pitchFamily="49" charset="-122"/>
                <a:ea typeface="楷体_GB2312" pitchFamily="49" charset="-122"/>
              </a:rPr>
              <a:t>板务必定位准确</a:t>
            </a:r>
            <a:r>
              <a:rPr lang="zh-CN" altLang="en-US" sz="2400" b="1" dirty="0" smtClean="0">
                <a:effectLst>
                  <a:outerShdw blurRad="38100" dist="38100" dir="2700000" algn="tl">
                    <a:srgbClr val="C0C0C0"/>
                  </a:outerShdw>
                </a:effectLst>
                <a:latin typeface="楷体_GB2312" pitchFamily="49" charset="-122"/>
                <a:ea typeface="楷体_GB2312" pitchFamily="49" charset="-122"/>
              </a:rPr>
              <a:t>；</a:t>
            </a:r>
            <a:endParaRPr lang="en-US" altLang="zh-CN" sz="2400" b="1" dirty="0" smtClean="0">
              <a:effectLst>
                <a:outerShdw blurRad="38100" dist="38100" dir="2700000" algn="tl">
                  <a:srgbClr val="C0C0C0"/>
                </a:outerShdw>
              </a:effectLst>
              <a:latin typeface="楷体_GB2312" pitchFamily="49" charset="-122"/>
              <a:ea typeface="楷体_GB2312" pitchFamily="49" charset="-122"/>
            </a:endParaRPr>
          </a:p>
          <a:p>
            <a:pPr marL="0" indent="0">
              <a:lnSpc>
                <a:spcPct val="200000"/>
              </a:lnSpc>
              <a:buNone/>
              <a:defRPr/>
            </a:pPr>
            <a:r>
              <a:rPr lang="en-US" altLang="zh-CN" sz="2400" b="1" dirty="0" smtClean="0">
                <a:effectLst>
                  <a:outerShdw blurRad="38100" dist="38100" dir="2700000" algn="tl">
                    <a:srgbClr val="C0C0C0"/>
                  </a:outerShdw>
                </a:effectLst>
                <a:latin typeface="楷体_GB2312" pitchFamily="49" charset="-122"/>
                <a:ea typeface="楷体_GB2312" pitchFamily="49" charset="-122"/>
              </a:rPr>
              <a:t>    Clean </a:t>
            </a:r>
            <a:r>
              <a:rPr lang="en-US" altLang="zh-CN" sz="2400" b="1" dirty="0">
                <a:effectLst>
                  <a:outerShdw blurRad="38100" dist="38100" dir="2700000" algn="tl">
                    <a:srgbClr val="C0C0C0"/>
                  </a:outerShdw>
                </a:effectLst>
                <a:latin typeface="楷体_GB2312" pitchFamily="49" charset="-122"/>
                <a:ea typeface="楷体_GB2312" pitchFamily="49" charset="-122"/>
              </a:rPr>
              <a:t>the residual solder paste in the wire hole in time</a:t>
            </a:r>
            <a:r>
              <a:rPr lang="en-US" altLang="zh-CN" sz="2400" b="1" dirty="0" smtClean="0">
                <a:effectLst>
                  <a:outerShdw blurRad="38100" dist="38100" dir="2700000" algn="tl">
                    <a:srgbClr val="C0C0C0"/>
                  </a:outerShdw>
                </a:effectLst>
                <a:latin typeface="楷体_GB2312" pitchFamily="49" charset="-122"/>
                <a:ea typeface="楷体_GB2312" pitchFamily="49" charset="-122"/>
              </a:rPr>
              <a:t>.</a:t>
            </a:r>
            <a:r>
              <a:rPr lang="zh-CN" altLang="en-US" sz="2400" b="1" dirty="0">
                <a:effectLst>
                  <a:outerShdw blurRad="38100" dist="38100" dir="2700000" algn="tl">
                    <a:srgbClr val="C0C0C0"/>
                  </a:outerShdw>
                </a:effectLst>
                <a:latin typeface="楷体_GB2312" pitchFamily="49" charset="-122"/>
                <a:ea typeface="楷体_GB2312" pitchFamily="49" charset="-122"/>
              </a:rPr>
              <a:t>及时清理丝网孔中的残留焊膏。</a:t>
            </a:r>
          </a:p>
          <a:p>
            <a:pPr marL="0" indent="0">
              <a:lnSpc>
                <a:spcPct val="200000"/>
              </a:lnSpc>
              <a:buNone/>
              <a:defRPr/>
            </a:pPr>
            <a:endParaRPr lang="zh-CN" altLang="en-US" sz="2400" b="1" dirty="0">
              <a:effectLst>
                <a:outerShdw blurRad="38100" dist="38100" dir="2700000" algn="tl">
                  <a:srgbClr val="C0C0C0"/>
                </a:outerShdw>
              </a:effectLst>
              <a:latin typeface="楷体_GB2312" pitchFamily="49" charset="-122"/>
              <a:ea typeface="楷体_GB2312" pitchFamily="49" charset="-122"/>
            </a:endParaRPr>
          </a:p>
          <a:p>
            <a:pPr marL="0" indent="0">
              <a:lnSpc>
                <a:spcPct val="200000"/>
              </a:lnSpc>
              <a:buNone/>
              <a:defRPr/>
            </a:pPr>
            <a:endParaRPr lang="en-US" altLang="zh-CN" sz="2400" b="1" dirty="0" smtClean="0">
              <a:effectLst>
                <a:outerShdw blurRad="38100" dist="38100" dir="2700000" algn="tl">
                  <a:srgbClr val="C0C0C0"/>
                </a:outerShdw>
              </a:effectLst>
              <a:latin typeface="楷体_GB2312" pitchFamily="49" charset="-122"/>
              <a:ea typeface="楷体_GB2312" pitchFamily="49" charset="-122"/>
            </a:endParaRPr>
          </a:p>
          <a:p>
            <a:pPr marL="0" indent="0">
              <a:lnSpc>
                <a:spcPct val="200000"/>
              </a:lnSpc>
              <a:buNone/>
              <a:defRPr/>
            </a:pPr>
            <a:endParaRPr lang="zh-CN" altLang="en-US" sz="2400" b="1" dirty="0">
              <a:effectLst>
                <a:outerShdw blurRad="38100" dist="38100" dir="2700000" algn="tl">
                  <a:srgbClr val="C0C0C0"/>
                </a:outerShdw>
              </a:effectLst>
              <a:latin typeface="楷体_GB2312" pitchFamily="49" charset="-122"/>
              <a:ea typeface="楷体_GB2312" pitchFamily="49" charset="-122"/>
            </a:endParaRPr>
          </a:p>
          <a:p>
            <a:pPr marL="0" indent="0">
              <a:lnSpc>
                <a:spcPct val="200000"/>
              </a:lnSpc>
              <a:buNone/>
              <a:defRPr/>
            </a:pPr>
            <a:endPar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200000"/>
              </a:lnSpc>
              <a:buNone/>
              <a:defRPr/>
            </a:pP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574901"/>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Silk screen solder paste  </a:t>
            </a:r>
            <a:r>
              <a:rPr lang="zh-CN" altLang="en-US" sz="2800" b="1" dirty="0">
                <a:effectLst>
                  <a:outerShdw blurRad="38100" dist="38100" dir="2700000" algn="tl">
                    <a:srgbClr val="C0C0C0"/>
                  </a:outerShdw>
                </a:effectLst>
              </a:rPr>
              <a:t>丝印焊膏</a:t>
            </a:r>
          </a:p>
        </p:txBody>
      </p:sp>
    </p:spTree>
    <p:extLst>
      <p:ext uri="{BB962C8B-B14F-4D97-AF65-F5344CB8AC3E}">
        <p14:creationId xmlns:p14="http://schemas.microsoft.com/office/powerpoint/2010/main" xmlns="" val="2048141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dirty="0" smtClean="0">
                <a:latin typeface="Calibri" panose="020F0502020204030204" pitchFamily="34" charset="0"/>
                <a:ea typeface="黑体" panose="02010609060101010101" pitchFamily="49" charset="-122"/>
                <a:cs typeface="Calibri" panose="020F0502020204030204" pitchFamily="34" charset="0"/>
              </a:rPr>
              <a:t>Catalog </a:t>
            </a:r>
            <a:r>
              <a:rPr lang="zh-CN" altLang="en-US" dirty="0" smtClean="0">
                <a:latin typeface="黑体" panose="02010609060101010101" pitchFamily="49" charset="-122"/>
                <a:ea typeface="黑体" panose="02010609060101010101" pitchFamily="49" charset="-122"/>
              </a:rPr>
              <a:t>目录</a:t>
            </a:r>
            <a:endParaRPr lang="zh-CN" altLang="en-US" dirty="0">
              <a:latin typeface="黑体" panose="02010609060101010101" pitchFamily="49" charset="-122"/>
              <a:ea typeface="黑体" panose="02010609060101010101" pitchFamily="49" charset="-122"/>
            </a:endParaRPr>
          </a:p>
        </p:txBody>
      </p:sp>
      <p:sp>
        <p:nvSpPr>
          <p:cNvPr id="3" name="内容占位符 2"/>
          <p:cNvSpPr>
            <a:spLocks noGrp="1"/>
          </p:cNvSpPr>
          <p:nvPr>
            <p:ph idx="1"/>
          </p:nvPr>
        </p:nvSpPr>
        <p:spPr>
          <a:xfrm>
            <a:off x="457200" y="1772816"/>
            <a:ext cx="8229600" cy="4525963"/>
          </a:xfrm>
        </p:spPr>
        <p:txBody>
          <a:bodyPr/>
          <a:lstStyle/>
          <a:p>
            <a:pPr>
              <a:lnSpc>
                <a:spcPct val="120000"/>
              </a:lnSpc>
              <a:defRPr/>
            </a:pPr>
            <a:r>
              <a:rPr lang="en-US" altLang="zh-CN" b="1" dirty="0">
                <a:effectLst>
                  <a:outerShdw blurRad="38100" dist="38100" dir="2700000" algn="tl">
                    <a:srgbClr val="C0C0C0"/>
                  </a:outerShdw>
                </a:effectLst>
                <a:ea typeface="黑体" panose="02010609060101010101" pitchFamily="49" charset="-122"/>
              </a:rPr>
              <a:t>Introduction to SMT technology </a:t>
            </a:r>
            <a:endParaRPr lang="en-US" altLang="zh-CN" b="1" dirty="0" smtClean="0">
              <a:effectLst>
                <a:outerShdw blurRad="38100" dist="38100" dir="2700000" algn="tl">
                  <a:srgbClr val="C0C0C0"/>
                </a:outerShdw>
              </a:effectLst>
              <a:ea typeface="黑体" panose="02010609060101010101" pitchFamily="49" charset="-122"/>
            </a:endParaRPr>
          </a:p>
          <a:p>
            <a:pPr marL="0" indent="0">
              <a:lnSpc>
                <a:spcPct val="120000"/>
              </a:lnSpc>
              <a:buNone/>
              <a:defRPr/>
            </a:pPr>
            <a:r>
              <a:rPr lang="en-US" altLang="zh-CN" b="1" dirty="0" smtClean="0">
                <a:effectLst>
                  <a:outerShdw blurRad="38100" dist="38100" dir="2700000" algn="tl">
                    <a:srgbClr val="C0C0C0"/>
                  </a:outerShdw>
                </a:effectLst>
                <a:ea typeface="黑体" panose="02010609060101010101" pitchFamily="49" charset="-122"/>
              </a:rPr>
              <a:t>    SMT</a:t>
            </a:r>
            <a:r>
              <a:rPr lang="zh-CN" altLang="en-US" b="1" dirty="0" smtClean="0">
                <a:effectLst>
                  <a:outerShdw blurRad="38100" dist="38100" dir="2700000" algn="tl">
                    <a:srgbClr val="C0C0C0"/>
                  </a:outerShdw>
                </a:effectLst>
                <a:ea typeface="黑体" panose="02010609060101010101" pitchFamily="49" charset="-122"/>
              </a:rPr>
              <a:t>技术</a:t>
            </a:r>
            <a:r>
              <a:rPr lang="zh-CN" altLang="en-US" b="1" dirty="0">
                <a:effectLst>
                  <a:outerShdw blurRad="38100" dist="38100" dir="2700000" algn="tl">
                    <a:srgbClr val="C0C0C0"/>
                  </a:outerShdw>
                </a:effectLst>
                <a:ea typeface="黑体" panose="02010609060101010101" pitchFamily="49" charset="-122"/>
              </a:rPr>
              <a:t>简介</a:t>
            </a:r>
            <a:endParaRPr lang="en-US" altLang="zh-CN" b="1" dirty="0" smtClean="0">
              <a:effectLst>
                <a:outerShdw blurRad="38100" dist="38100" dir="2700000" algn="tl">
                  <a:srgbClr val="C0C0C0"/>
                </a:outerShdw>
              </a:effectLst>
              <a:ea typeface="黑体" panose="02010609060101010101" pitchFamily="49" charset="-122"/>
            </a:endParaRPr>
          </a:p>
          <a:p>
            <a:pPr>
              <a:lnSpc>
                <a:spcPct val="120000"/>
              </a:lnSpc>
              <a:defRPr/>
            </a:pPr>
            <a:r>
              <a:rPr lang="en-US" altLang="zh-CN" b="1" dirty="0">
                <a:effectLst>
                  <a:outerShdw blurRad="38100" dist="38100" dir="2700000" algn="tl">
                    <a:srgbClr val="C0C0C0"/>
                  </a:outerShdw>
                </a:effectLst>
                <a:ea typeface="黑体" panose="02010609060101010101" pitchFamily="49" charset="-122"/>
              </a:rPr>
              <a:t>SMT radio </a:t>
            </a:r>
            <a:r>
              <a:rPr lang="en-US" altLang="zh-CN" b="1" dirty="0" smtClean="0">
                <a:effectLst>
                  <a:outerShdw blurRad="38100" dist="38100" dir="2700000" algn="tl">
                    <a:srgbClr val="C0C0C0"/>
                  </a:outerShdw>
                </a:effectLst>
                <a:ea typeface="黑体" panose="02010609060101010101" pitchFamily="49" charset="-122"/>
              </a:rPr>
              <a:t>install </a:t>
            </a:r>
          </a:p>
          <a:p>
            <a:pPr marL="0" indent="0">
              <a:lnSpc>
                <a:spcPct val="120000"/>
              </a:lnSpc>
              <a:buNone/>
              <a:defRPr/>
            </a:pPr>
            <a:r>
              <a:rPr lang="en-US" altLang="zh-CN" b="1" dirty="0">
                <a:effectLst>
                  <a:outerShdw blurRad="38100" dist="38100" dir="2700000" algn="tl">
                    <a:srgbClr val="C0C0C0"/>
                  </a:outerShdw>
                </a:effectLst>
                <a:ea typeface="黑体" panose="02010609060101010101" pitchFamily="49" charset="-122"/>
              </a:rPr>
              <a:t> </a:t>
            </a:r>
            <a:r>
              <a:rPr lang="en-US" altLang="zh-CN" b="1" dirty="0" smtClean="0">
                <a:effectLst>
                  <a:outerShdw blurRad="38100" dist="38100" dir="2700000" algn="tl">
                    <a:srgbClr val="C0C0C0"/>
                  </a:outerShdw>
                </a:effectLst>
                <a:ea typeface="黑体" panose="02010609060101010101" pitchFamily="49" charset="-122"/>
              </a:rPr>
              <a:t>   SMT</a:t>
            </a:r>
            <a:r>
              <a:rPr lang="zh-CN" altLang="en-US" b="1" dirty="0" smtClean="0">
                <a:effectLst>
                  <a:outerShdw blurRad="38100" dist="38100" dir="2700000" algn="tl">
                    <a:srgbClr val="C0C0C0"/>
                  </a:outerShdw>
                </a:effectLst>
                <a:ea typeface="黑体" panose="02010609060101010101" pitchFamily="49" charset="-122"/>
              </a:rPr>
              <a:t>收音机装接</a:t>
            </a:r>
            <a:endParaRPr lang="zh-CN" altLang="en-US" b="1" dirty="0">
              <a:effectLst>
                <a:outerShdw blurRad="38100" dist="38100" dir="2700000" algn="tl">
                  <a:srgbClr val="C0C0C0"/>
                </a:outerShdw>
              </a:effectLst>
              <a:ea typeface="黑体" panose="02010609060101010101" pitchFamily="49" charset="-122"/>
            </a:endParaRPr>
          </a:p>
        </p:txBody>
      </p:sp>
    </p:spTree>
    <p:extLst>
      <p:ext uri="{BB962C8B-B14F-4D97-AF65-F5344CB8AC3E}">
        <p14:creationId xmlns:p14="http://schemas.microsoft.com/office/powerpoint/2010/main" xmlns="" val="2436444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24744"/>
            <a:ext cx="8435280" cy="5472608"/>
          </a:xfrm>
        </p:spPr>
        <p:txBody>
          <a:bodyPr>
            <a:noAutofit/>
          </a:bodyPr>
          <a:lstStyle/>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Use special pallets and tweezers on the assembly line in order of position</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使用专用托盘、镊子在流水线上依据工位，顺序贴装。</a:t>
            </a:r>
          </a:p>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Note that SMC and SMD should not be taken by hand;</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注意</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SMC</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SMD</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不得用手取放；</a:t>
            </a:r>
          </a:p>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Tweezers can not hold the leads of the components;</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镊子不可夹持元器件引线</a:t>
            </a:r>
            <a:endPar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Note the direction of the IC tag;</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注意</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IC</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标记方向；</a:t>
            </a:r>
          </a:p>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The sheet resistors have positive and negative sides;</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片状电阻有正反面；</a:t>
            </a:r>
            <a:endPar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No labeled chip capacitor shall be accurately and promptly attached to the specified location;</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没有标记的片状电容应准确及时贴到指定位置；</a:t>
            </a:r>
          </a:p>
        </p:txBody>
      </p:sp>
      <p:sp>
        <p:nvSpPr>
          <p:cNvPr id="5" name="矩形 4"/>
          <p:cNvSpPr/>
          <p:nvPr/>
        </p:nvSpPr>
        <p:spPr>
          <a:xfrm>
            <a:off x="179512" y="188640"/>
            <a:ext cx="9845618" cy="574901"/>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Manual mount </a:t>
            </a:r>
            <a:r>
              <a:rPr lang="zh-CN" altLang="en-US" sz="2800" b="1" dirty="0">
                <a:effectLst>
                  <a:outerShdw blurRad="38100" dist="38100" dir="2700000" algn="tl">
                    <a:srgbClr val="C0C0C0"/>
                  </a:outerShdw>
                </a:effectLst>
              </a:rPr>
              <a:t>手工贴片</a:t>
            </a:r>
          </a:p>
        </p:txBody>
      </p:sp>
    </p:spTree>
    <p:extLst>
      <p:ext uri="{BB962C8B-B14F-4D97-AF65-F5344CB8AC3E}">
        <p14:creationId xmlns:p14="http://schemas.microsoft.com/office/powerpoint/2010/main" xmlns="" val="34385376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24744"/>
            <a:ext cx="8435280" cy="5472608"/>
          </a:xfrm>
        </p:spPr>
        <p:txBody>
          <a:bodyPr>
            <a:noAutofit/>
          </a:bodyPr>
          <a:lstStyle/>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When the SMB board has been loaded into the welding machine tray, the components should be checked again for shifting or falling off</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已贴装元器件的</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SMB</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板放入焊机托盘后，须再次检查元器件有无移位、脱落等现象，并纠正；</a:t>
            </a:r>
          </a:p>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Operate the reflow soldering button for automatic welding</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操作“再流焊”按键进行自动焊接；</a:t>
            </a:r>
          </a:p>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Standard process cycle is about 4 minutes, after welding, the tray is sent out automatically</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标准工艺周期约</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4</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分钟，焊接完毕后托盘自动送出；</a:t>
            </a:r>
          </a:p>
          <a:p>
            <a:pPr marL="0" indent="457200">
              <a:lnSpc>
                <a:spcPct val="15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Check welding quality and repair bad solder joint</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检查焊接质量，修补不良焊点</a:t>
            </a:r>
            <a:r>
              <a:rPr lang="zh-CN" altLang="en-US"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endPar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574901"/>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Reflow soldering </a:t>
            </a:r>
            <a:r>
              <a:rPr lang="zh-CN" altLang="en-US" sz="2800" b="1" dirty="0">
                <a:effectLst>
                  <a:outerShdw blurRad="38100" dist="38100" dir="2700000" algn="tl">
                    <a:srgbClr val="C0C0C0"/>
                  </a:outerShdw>
                </a:effectLst>
              </a:rPr>
              <a:t>再流焊机焊接</a:t>
            </a:r>
          </a:p>
        </p:txBody>
      </p:sp>
    </p:spTree>
    <p:extLst>
      <p:ext uri="{BB962C8B-B14F-4D97-AF65-F5344CB8AC3E}">
        <p14:creationId xmlns:p14="http://schemas.microsoft.com/office/powerpoint/2010/main" xmlns="" val="495690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112646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Small SMT equipment solder paste printing </a:t>
            </a:r>
            <a:r>
              <a:rPr lang="en-US" altLang="zh-CN" sz="2800" b="1" dirty="0" smtClean="0">
                <a:effectLst>
                  <a:outerShdw blurRad="38100" dist="38100" dir="2700000" algn="tl">
                    <a:srgbClr val="C0C0C0"/>
                  </a:outerShdw>
                </a:effectLst>
              </a:rPr>
              <a:t>machine</a:t>
            </a:r>
          </a:p>
          <a:p>
            <a:pPr>
              <a:lnSpc>
                <a:spcPct val="120000"/>
              </a:lnSpc>
              <a:defRPr/>
            </a:pPr>
            <a:r>
              <a:rPr lang="zh-CN" altLang="en-US" sz="2800" b="1" dirty="0">
                <a:effectLst>
                  <a:outerShdw blurRad="38100" dist="38100" dir="2700000" algn="tl">
                    <a:srgbClr val="C0C0C0"/>
                  </a:outerShdw>
                </a:effectLst>
              </a:rPr>
              <a:t>小型</a:t>
            </a:r>
            <a:r>
              <a:rPr lang="en-US" altLang="zh-CN" sz="2800" b="1" dirty="0">
                <a:effectLst>
                  <a:outerShdw blurRad="38100" dist="38100" dir="2700000" algn="tl">
                    <a:srgbClr val="C0C0C0"/>
                  </a:outerShdw>
                </a:effectLst>
              </a:rPr>
              <a:t>SMT</a:t>
            </a:r>
            <a:r>
              <a:rPr lang="zh-CN" altLang="en-US" sz="2800" b="1" dirty="0">
                <a:effectLst>
                  <a:outerShdw blurRad="38100" dist="38100" dir="2700000" algn="tl">
                    <a:srgbClr val="C0C0C0"/>
                  </a:outerShdw>
                </a:effectLst>
              </a:rPr>
              <a:t>设备</a:t>
            </a:r>
            <a:r>
              <a:rPr lang="en-US" altLang="zh-CN" sz="2800" b="1" dirty="0">
                <a:effectLst>
                  <a:outerShdw blurRad="38100" dist="38100" dir="2700000" algn="tl">
                    <a:srgbClr val="C0C0C0"/>
                  </a:outerShdw>
                </a:effectLst>
              </a:rPr>
              <a:t>-</a:t>
            </a:r>
            <a:r>
              <a:rPr lang="zh-CN" altLang="en-US" sz="2800" b="1" dirty="0">
                <a:effectLst>
                  <a:outerShdw blurRad="38100" dist="38100" dir="2700000" algn="tl">
                    <a:srgbClr val="C0C0C0"/>
                  </a:outerShdw>
                </a:effectLst>
              </a:rPr>
              <a:t>焊膏印刷机 </a:t>
            </a:r>
          </a:p>
        </p:txBody>
      </p:sp>
      <p:pic>
        <p:nvPicPr>
          <p:cNvPr id="8" name="Picture 3"/>
          <p:cNvPicPr>
            <a:picLocks noGrp="1" noChangeAspect="1" noChangeArrowheads="1"/>
          </p:cNvPicPr>
          <p:nvPr>
            <p:ph sz="quarter"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395288" y="2689225"/>
            <a:ext cx="4824412" cy="3619500"/>
          </a:xfrm>
        </p:spPr>
      </p:pic>
      <p:pic>
        <p:nvPicPr>
          <p:cNvPr id="7" name="Picture 5"/>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3995738" y="1412875"/>
            <a:ext cx="4841875" cy="3468688"/>
          </a:xfrm>
        </p:spPr>
      </p:pic>
    </p:spTree>
    <p:extLst>
      <p:ext uri="{BB962C8B-B14F-4D97-AF65-F5344CB8AC3E}">
        <p14:creationId xmlns:p14="http://schemas.microsoft.com/office/powerpoint/2010/main" xmlns="" val="4156926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Sequential </a:t>
            </a:r>
            <a:r>
              <a:rPr lang="en-US" altLang="zh-CN" sz="2800" b="1" dirty="0" smtClean="0">
                <a:effectLst>
                  <a:outerShdw blurRad="38100" dist="38100" dir="2700000" algn="tl">
                    <a:srgbClr val="C0C0C0"/>
                  </a:outerShdw>
                </a:effectLst>
              </a:rPr>
              <a:t>mount </a:t>
            </a:r>
            <a:r>
              <a:rPr lang="zh-CN" altLang="en-US" sz="2800" b="1" dirty="0" smtClean="0">
                <a:effectLst>
                  <a:outerShdw blurRad="38100" dist="38100" dir="2700000" algn="tl">
                    <a:srgbClr val="C0C0C0"/>
                  </a:outerShdw>
                </a:effectLst>
              </a:rPr>
              <a:t>顺序贴装 </a:t>
            </a:r>
            <a:endParaRPr lang="zh-CN" altLang="en-US" sz="2800" b="1" dirty="0">
              <a:effectLst>
                <a:outerShdw blurRad="38100" dist="38100" dir="2700000" algn="tl">
                  <a:srgbClr val="C0C0C0"/>
                </a:outerShdw>
              </a:effectLst>
            </a:endParaRPr>
          </a:p>
        </p:txBody>
      </p:sp>
      <p:pic>
        <p:nvPicPr>
          <p:cNvPr id="6" name="Picture 3"/>
          <p:cNvPicPr>
            <a:picLocks noGrp="1" noChangeAspect="1" noChangeArrowheads="1"/>
          </p:cNvPicPr>
          <p:nvPr>
            <p:ph sz="quarter"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468313" y="2781300"/>
            <a:ext cx="4537075" cy="3403600"/>
          </a:xfrm>
        </p:spPr>
      </p:pic>
      <p:pic>
        <p:nvPicPr>
          <p:cNvPr id="9" name="Picture 4"/>
          <p:cNvPicPr>
            <a:picLocks noGrp="1" noChangeAspect="1" noChangeArrowheads="1"/>
          </p:cNvPicPr>
          <p:nvPr>
            <p:ph sz="half"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3635375" y="2349500"/>
            <a:ext cx="4194175" cy="3024188"/>
          </a:xfrm>
        </p:spPr>
      </p:pic>
      <p:pic>
        <p:nvPicPr>
          <p:cNvPr id="10" name="Picture 5"/>
          <p:cNvPicPr>
            <a:picLocks noGrp="1" noChangeAspect="1" noChangeArrowheads="1"/>
          </p:cNvPicPr>
          <p:nvPr>
            <p:ph sz="quarter" idx="4294967295"/>
          </p:nvPr>
        </p:nvPicPr>
        <p:blipFill>
          <a:blip r:embed="rId4" cstate="print">
            <a:extLst>
              <a:ext uri="{28A0092B-C50C-407E-A947-70E740481C1C}">
                <a14:useLocalDpi xmlns:a14="http://schemas.microsoft.com/office/drawing/2010/main" xmlns="" val="0"/>
              </a:ext>
            </a:extLst>
          </a:blip>
          <a:srcRect/>
          <a:stretch>
            <a:fillRect/>
          </a:stretch>
        </p:blipFill>
        <p:spPr>
          <a:xfrm>
            <a:off x="5794375" y="1484313"/>
            <a:ext cx="3241675" cy="2298700"/>
          </a:xfrm>
        </p:spPr>
      </p:pic>
    </p:spTree>
    <p:extLst>
      <p:ext uri="{BB962C8B-B14F-4D97-AF65-F5344CB8AC3E}">
        <p14:creationId xmlns:p14="http://schemas.microsoft.com/office/powerpoint/2010/main" xmlns="" val="2012997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74901"/>
          </a:xfrm>
          <a:prstGeom prst="rect">
            <a:avLst/>
          </a:prstGeom>
        </p:spPr>
        <p:txBody>
          <a:bodyPr wrap="square">
            <a:spAutoFit/>
          </a:bodyPr>
          <a:lstStyle/>
          <a:p>
            <a:pPr>
              <a:lnSpc>
                <a:spcPct val="120000"/>
              </a:lnSpc>
              <a:defRPr/>
            </a:pPr>
            <a:r>
              <a:rPr lang="en-US" altLang="zh-CN" sz="2800" b="1" dirty="0" smtClean="0">
                <a:effectLst>
                  <a:outerShdw blurRad="38100" dist="38100" dir="2700000" algn="tl">
                    <a:srgbClr val="C0C0C0"/>
                  </a:outerShdw>
                </a:effectLst>
              </a:rPr>
              <a:t>Manual mount </a:t>
            </a:r>
            <a:r>
              <a:rPr lang="zh-CN" altLang="en-US" sz="2800" b="1" dirty="0" smtClean="0">
                <a:effectLst>
                  <a:outerShdw blurRad="38100" dist="38100" dir="2700000" algn="tl">
                    <a:srgbClr val="C0C0C0"/>
                  </a:outerShdw>
                </a:effectLst>
              </a:rPr>
              <a:t>贴片</a:t>
            </a:r>
            <a:endParaRPr lang="zh-CN" altLang="en-US" sz="2800" b="1" dirty="0">
              <a:effectLst>
                <a:outerShdw blurRad="38100" dist="38100" dir="2700000" algn="tl">
                  <a:srgbClr val="C0C0C0"/>
                </a:outerShdw>
              </a:effectLst>
            </a:endParaRPr>
          </a:p>
        </p:txBody>
      </p:sp>
      <p:pic>
        <p:nvPicPr>
          <p:cNvPr id="11" name="Picture 3" descr="贴片1"/>
          <p:cNvPicPr>
            <a:picLocks noGrp="1" noChangeAspect="1" noChangeArrowheads="1"/>
          </p:cNvPicPr>
          <p:nvPr>
            <p:ph sz="quarter"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395288" y="2706688"/>
            <a:ext cx="4681537" cy="351155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2" name="Picture 4" descr="贴片2"/>
          <p:cNvPicPr>
            <a:picLocks noGrp="1" noChangeAspect="1" noChangeArrowheads="1"/>
          </p:cNvPicPr>
          <p:nvPr>
            <p:ph sz="quarter"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4211638" y="1339850"/>
            <a:ext cx="4608512" cy="3529013"/>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xmlns="" val="12882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1+#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74901"/>
          </a:xfrm>
          <a:prstGeom prst="rect">
            <a:avLst/>
          </a:prstGeom>
        </p:spPr>
        <p:txBody>
          <a:bodyPr wrap="square">
            <a:spAutoFit/>
          </a:bodyPr>
          <a:lstStyle/>
          <a:p>
            <a:pPr>
              <a:lnSpc>
                <a:spcPct val="120000"/>
              </a:lnSpc>
              <a:defRPr/>
            </a:pPr>
            <a:r>
              <a:rPr lang="en-US" altLang="zh-CN" sz="2800" b="1" dirty="0" smtClean="0">
                <a:effectLst>
                  <a:outerShdw blurRad="38100" dist="38100" dir="2700000" algn="tl">
                    <a:srgbClr val="C0C0C0"/>
                  </a:outerShdw>
                </a:effectLst>
              </a:rPr>
              <a:t>Manual mount </a:t>
            </a:r>
            <a:r>
              <a:rPr lang="zh-CN" altLang="en-US" sz="2800" b="1" dirty="0" smtClean="0">
                <a:effectLst>
                  <a:outerShdw blurRad="38100" dist="38100" dir="2700000" algn="tl">
                    <a:srgbClr val="C0C0C0"/>
                  </a:outerShdw>
                </a:effectLst>
              </a:rPr>
              <a:t>贴片</a:t>
            </a:r>
            <a:endParaRPr lang="zh-CN" altLang="en-US" sz="2800" b="1" dirty="0">
              <a:effectLst>
                <a:outerShdw blurRad="38100" dist="38100" dir="2700000" algn="tl">
                  <a:srgbClr val="C0C0C0"/>
                </a:outerShdw>
              </a:effectLst>
            </a:endParaRPr>
          </a:p>
        </p:txBody>
      </p:sp>
      <p:pic>
        <p:nvPicPr>
          <p:cNvPr id="6" name="Picture 3"/>
          <p:cNvPicPr>
            <a:picLocks noGrp="1" noChangeAspect="1" noChangeArrowheads="1"/>
          </p:cNvPicPr>
          <p:nvPr>
            <p:ph sz="half"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1042988" y="1343025"/>
            <a:ext cx="6985000" cy="5038725"/>
          </a:xfrm>
        </p:spPr>
      </p:pic>
    </p:spTree>
    <p:extLst>
      <p:ext uri="{BB962C8B-B14F-4D97-AF65-F5344CB8AC3E}">
        <p14:creationId xmlns:p14="http://schemas.microsoft.com/office/powerpoint/2010/main" xmlns="" val="3251070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smtClean="0">
                <a:effectLst>
                  <a:outerShdw blurRad="38100" dist="38100" dir="2700000" algn="tl">
                    <a:srgbClr val="C0C0C0"/>
                  </a:outerShdw>
                </a:effectLst>
              </a:rPr>
              <a:t>Mount finish </a:t>
            </a:r>
            <a:r>
              <a:rPr lang="zh-CN" altLang="en-US" sz="2800" b="1" dirty="0" smtClean="0">
                <a:effectLst>
                  <a:outerShdw blurRad="38100" dist="38100" dir="2700000" algn="tl">
                    <a:srgbClr val="C0C0C0"/>
                  </a:outerShdw>
                </a:effectLst>
              </a:rPr>
              <a:t>贴片完成</a:t>
            </a:r>
            <a:endParaRPr lang="zh-CN" altLang="en-US" sz="2800" b="1" dirty="0">
              <a:effectLst>
                <a:outerShdw blurRad="38100" dist="38100" dir="2700000" algn="tl">
                  <a:srgbClr val="C0C0C0"/>
                </a:outerShdw>
              </a:effectLst>
            </a:endParaRPr>
          </a:p>
        </p:txBody>
      </p:sp>
      <p:pic>
        <p:nvPicPr>
          <p:cNvPr id="4" name="Picture 5"/>
          <p:cNvPicPr>
            <a:picLocks noChangeAspect="1" noChangeArrowheads="1"/>
          </p:cNvPicPr>
          <p:nvPr/>
        </p:nvPicPr>
        <p:blipFill>
          <a:blip r:embed="rId2" cstate="print">
            <a:lum bright="40000" contrast="20000"/>
            <a:extLst>
              <a:ext uri="{28A0092B-C50C-407E-A947-70E740481C1C}">
                <a14:useLocalDpi xmlns:a14="http://schemas.microsoft.com/office/drawing/2010/main" xmlns="" val="0"/>
              </a:ext>
            </a:extLst>
          </a:blip>
          <a:srcRect/>
          <a:stretch>
            <a:fillRect/>
          </a:stretch>
        </p:blipFill>
        <p:spPr>
          <a:xfrm>
            <a:off x="631825" y="1479550"/>
            <a:ext cx="3579813" cy="4757738"/>
          </a:xfrm>
          <a:prstGeom prst="rect">
            <a:avLst/>
          </a:prstGeom>
          <a:noFill/>
        </p:spPr>
      </p:pic>
      <p:sp>
        <p:nvSpPr>
          <p:cNvPr id="2" name="矩形 1"/>
          <p:cNvSpPr/>
          <p:nvPr/>
        </p:nvSpPr>
        <p:spPr>
          <a:xfrm>
            <a:off x="4427984" y="1472704"/>
            <a:ext cx="4572000" cy="2031325"/>
          </a:xfrm>
          <a:prstGeom prst="rect">
            <a:avLst/>
          </a:prstGeom>
        </p:spPr>
        <p:txBody>
          <a:bodyPr>
            <a:spAutoFit/>
          </a:bodyPr>
          <a:lstStyle/>
          <a:p>
            <a:pPr marL="285750" indent="-285750">
              <a:buFont typeface="Wingdings" panose="05000000000000000000" pitchFamily="2" charset="2"/>
              <a:buChar char="l"/>
            </a:pPr>
            <a:r>
              <a:rPr lang="zh-CN" altLang="en-US" dirty="0"/>
              <a:t>Check the number and position of the patch after reflow soldering</a:t>
            </a:r>
            <a:r>
              <a:rPr lang="zh-CN" altLang="en-US" dirty="0" smtClean="0"/>
              <a:t>.</a:t>
            </a:r>
            <a:endParaRPr lang="en-US" altLang="zh-CN" dirty="0" smtClean="0"/>
          </a:p>
          <a:p>
            <a:pPr marL="285750" indent="-285750">
              <a:buFont typeface="Wingdings" panose="05000000000000000000" pitchFamily="2" charset="2"/>
              <a:buChar char="l"/>
            </a:pPr>
            <a:r>
              <a:rPr lang="zh-CN" altLang="en-US" dirty="0" smtClean="0"/>
              <a:t>The </a:t>
            </a:r>
            <a:r>
              <a:rPr lang="zh-CN" altLang="en-US" dirty="0"/>
              <a:t>welding quality inspection of each component, the weld and weld, solder the lack of timely repair components</a:t>
            </a:r>
            <a:r>
              <a:rPr lang="zh-CN" altLang="en-US" dirty="0" smtClean="0"/>
              <a:t>.</a:t>
            </a:r>
            <a:endParaRPr lang="en-US" altLang="zh-CN" dirty="0" smtClean="0"/>
          </a:p>
          <a:p>
            <a:pPr marL="285750" indent="-285750">
              <a:buFont typeface="Wingdings" panose="05000000000000000000" pitchFamily="2" charset="2"/>
              <a:buChar char="l"/>
            </a:pPr>
            <a:r>
              <a:rPr lang="zh-CN" altLang="en-US" dirty="0" smtClean="0"/>
              <a:t>Key </a:t>
            </a:r>
            <a:r>
              <a:rPr lang="zh-CN" altLang="en-US" dirty="0"/>
              <a:t>check IC pin welding is good, adjacent pins exist "bridging"".</a:t>
            </a:r>
          </a:p>
        </p:txBody>
      </p:sp>
      <p:sp>
        <p:nvSpPr>
          <p:cNvPr id="8" name="矩形 7"/>
          <p:cNvSpPr/>
          <p:nvPr/>
        </p:nvSpPr>
        <p:spPr>
          <a:xfrm>
            <a:off x="4427984" y="4077072"/>
            <a:ext cx="4680520" cy="1477328"/>
          </a:xfrm>
          <a:prstGeom prst="rect">
            <a:avLst/>
          </a:prstGeom>
        </p:spPr>
        <p:txBody>
          <a:bodyPr wrap="square">
            <a:spAutoFit/>
          </a:bodyPr>
          <a:lstStyle/>
          <a:p>
            <a:pPr marL="285750" indent="-285750">
              <a:buFont typeface="Wingdings" panose="05000000000000000000" pitchFamily="2" charset="2"/>
              <a:buChar char="l"/>
            </a:pPr>
            <a:r>
              <a:rPr lang="zh-CN" altLang="en-US" dirty="0"/>
              <a:t>再流焊后，检查贴片数量及位置。</a:t>
            </a:r>
          </a:p>
          <a:p>
            <a:pPr marL="285750" indent="-285750">
              <a:buFont typeface="Wingdings" panose="05000000000000000000" pitchFamily="2" charset="2"/>
              <a:buChar char="l"/>
            </a:pPr>
            <a:r>
              <a:rPr lang="zh-CN" altLang="en-US" dirty="0"/>
              <a:t>检查每个元器件的焊接质量，对虚焊、漏焊、焊料不足的元器件及时修补。</a:t>
            </a:r>
          </a:p>
          <a:p>
            <a:pPr marL="285750" indent="-285750">
              <a:buFont typeface="Wingdings" panose="05000000000000000000" pitchFamily="2" charset="2"/>
              <a:buChar char="l"/>
            </a:pPr>
            <a:r>
              <a:rPr lang="zh-CN" altLang="en-US" dirty="0"/>
              <a:t>重点检查集成电路引脚焊接是否良好，相邻引脚是否存在“桥接”。</a:t>
            </a:r>
          </a:p>
        </p:txBody>
      </p:sp>
    </p:spTree>
    <p:extLst>
      <p:ext uri="{BB962C8B-B14F-4D97-AF65-F5344CB8AC3E}">
        <p14:creationId xmlns:p14="http://schemas.microsoft.com/office/powerpoint/2010/main" xmlns="" val="3006550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pic>
        <p:nvPicPr>
          <p:cNvPr id="6" name="Picture 3"/>
          <p:cNvPicPr>
            <a:picLocks noGrp="1" noChangeAspect="1" noChangeArrowheads="1"/>
          </p:cNvPicPr>
          <p:nvPr>
            <p:ph idx="4294967295"/>
          </p:nvPr>
        </p:nvPicPr>
        <p:blipFill>
          <a:blip r:embed="rId2" cstate="print">
            <a:lum bright="40000" contrast="20000"/>
            <a:extLst>
              <a:ext uri="{28A0092B-C50C-407E-A947-70E740481C1C}">
                <a14:useLocalDpi xmlns:a14="http://schemas.microsoft.com/office/drawing/2010/main" xmlns="" val="0"/>
              </a:ext>
            </a:extLst>
          </a:blip>
          <a:srcRect/>
          <a:stretch>
            <a:fillRect/>
          </a:stretch>
        </p:blipFill>
        <p:spPr>
          <a:xfrm>
            <a:off x="2374900" y="1376363"/>
            <a:ext cx="4537075" cy="5040312"/>
          </a:xfrm>
          <a:noFill/>
        </p:spPr>
      </p:pic>
    </p:spTree>
    <p:extLst>
      <p:ext uri="{BB962C8B-B14F-4D97-AF65-F5344CB8AC3E}">
        <p14:creationId xmlns:p14="http://schemas.microsoft.com/office/powerpoint/2010/main" xmlns="" val="5956632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pic>
        <p:nvPicPr>
          <p:cNvPr id="4" name="Picture 3"/>
          <p:cNvPicPr>
            <a:picLocks noGrp="1" noChangeAspect="1" noChangeArrowheads="1"/>
          </p:cNvPicPr>
          <p:nvPr>
            <p:ph sz="half" idx="4294967295"/>
          </p:nvPr>
        </p:nvPicPr>
        <p:blipFill>
          <a:blip r:embed="rId2" cstate="print">
            <a:lum bright="20000" contrast="40000"/>
            <a:extLst>
              <a:ext uri="{28A0092B-C50C-407E-A947-70E740481C1C}">
                <a14:useLocalDpi xmlns:a14="http://schemas.microsoft.com/office/drawing/2010/main" xmlns="" val="0"/>
              </a:ext>
            </a:extLst>
          </a:blip>
          <a:srcRect/>
          <a:stretch>
            <a:fillRect/>
          </a:stretch>
        </p:blipFill>
        <p:spPr>
          <a:xfrm>
            <a:off x="1115616" y="1340768"/>
            <a:ext cx="2159000" cy="4686300"/>
          </a:xfrm>
          <a:noFill/>
        </p:spPr>
      </p:pic>
      <p:sp>
        <p:nvSpPr>
          <p:cNvPr id="7" name="Rectangle 4"/>
          <p:cNvSpPr txBox="1">
            <a:spLocks noRot="1" noChangeArrowheads="1"/>
          </p:cNvSpPr>
          <p:nvPr/>
        </p:nvSpPr>
        <p:spPr>
          <a:xfrm>
            <a:off x="3992164" y="3777580"/>
            <a:ext cx="4950842" cy="44989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3400" indent="-533400">
              <a:buSzPct val="80000"/>
              <a:buFont typeface="Wingdings" panose="05000000000000000000" pitchFamily="2" charset="2"/>
              <a:buChar char="n"/>
            </a:pPr>
            <a:r>
              <a:rPr lang="zh-CN" altLang="en-US" sz="2000" dirty="0" smtClean="0">
                <a:solidFill>
                  <a:srgbClr val="0000FF"/>
                </a:solidFill>
                <a:effectLst>
                  <a:outerShdw blurRad="38100" dist="38100" dir="2700000" algn="tl">
                    <a:srgbClr val="C0C0C0"/>
                  </a:outerShdw>
                </a:effectLst>
                <a:latin typeface="Times New Roman" panose="02020603050405020304" pitchFamily="18" charset="0"/>
                <a:ea typeface="楷体_GB2312" pitchFamily="49" charset="-122"/>
              </a:rPr>
              <a:t>安装、焊接电位器</a:t>
            </a:r>
            <a:r>
              <a:rPr lang="en-US" altLang="zh-CN" sz="2000" b="1" dirty="0" err="1" smtClean="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Rp</a:t>
            </a:r>
            <a:endParaRPr lang="en-US" altLang="zh-CN" sz="2000" b="1" dirty="0" smtClean="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endParaRPr>
          </a:p>
          <a:p>
            <a:pPr marL="533400" indent="-533400">
              <a:buClr>
                <a:srgbClr val="FFFF00"/>
              </a:buClr>
              <a:buFont typeface="Wingdings 2" panose="05020102010507070707" pitchFamily="18" charset="2"/>
              <a:buNone/>
            </a:pPr>
            <a:r>
              <a:rPr lang="en-US" altLang="zh-CN" sz="2000" dirty="0" smtClean="0">
                <a:solidFill>
                  <a:srgbClr val="0000FF"/>
                </a:solidFill>
                <a:effectLst>
                  <a:outerShdw blurRad="38100" dist="38100" dir="2700000" algn="tl">
                    <a:srgbClr val="C0C0C0"/>
                  </a:outerShdw>
                </a:effectLst>
                <a:latin typeface="Times New Roman" panose="02020603050405020304" pitchFamily="18" charset="0"/>
                <a:ea typeface="楷体_GB2312" pitchFamily="49" charset="-122"/>
              </a:rPr>
              <a:t>1.</a:t>
            </a:r>
            <a:r>
              <a:rPr lang="zh-CN" altLang="en-US" sz="2000" dirty="0" smtClean="0">
                <a:solidFill>
                  <a:srgbClr val="0000FF"/>
                </a:solidFill>
                <a:effectLst>
                  <a:outerShdw blurRad="38100" dist="38100" dir="2700000" algn="tl">
                    <a:srgbClr val="C0C0C0"/>
                  </a:outerShdw>
                </a:effectLst>
                <a:latin typeface="Times New Roman" panose="02020603050405020304" pitchFamily="18" charset="0"/>
                <a:ea typeface="楷体_GB2312" pitchFamily="49" charset="-122"/>
              </a:rPr>
              <a:t>安装电位器</a:t>
            </a:r>
            <a:r>
              <a:rPr lang="en-US" altLang="zh-CN" sz="2000" b="1" dirty="0" err="1" smtClean="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Rp</a:t>
            </a:r>
            <a:r>
              <a:rPr lang="zh-CN" altLang="en-US" sz="2000" dirty="0" smtClean="0">
                <a:solidFill>
                  <a:srgbClr val="FFFF00"/>
                </a:solidFill>
                <a:effectLst>
                  <a:outerShdw blurRad="38100" dist="38100" dir="2700000" algn="tl">
                    <a:srgbClr val="C0C0C0"/>
                  </a:outerShdw>
                </a:effectLst>
                <a:latin typeface="Times New Roman" panose="02020603050405020304" pitchFamily="18" charset="0"/>
                <a:ea typeface="楷体_GB2312" pitchFamily="49" charset="-122"/>
              </a:rPr>
              <a:t>。</a:t>
            </a:r>
          </a:p>
          <a:p>
            <a:pPr marL="533400" indent="-533400">
              <a:buClr>
                <a:srgbClr val="FFFF00"/>
              </a:buClr>
              <a:buFont typeface="Wingdings 2" panose="05020102010507070707" pitchFamily="18" charset="2"/>
              <a:buNone/>
            </a:pPr>
            <a:r>
              <a:rPr lang="zh-CN" altLang="en-US" sz="2000" dirty="0" smtClean="0">
                <a:solidFill>
                  <a:srgbClr val="FFFF00"/>
                </a:solidFill>
                <a:effectLst>
                  <a:outerShdw blurRad="38100" dist="38100" dir="2700000" algn="tl">
                    <a:srgbClr val="C0C0C0"/>
                  </a:outerShdw>
                </a:effectLst>
                <a:latin typeface="Times New Roman" panose="02020603050405020304" pitchFamily="18" charset="0"/>
                <a:ea typeface="楷体_GB2312" pitchFamily="49" charset="-122"/>
              </a:rPr>
              <a:t>	</a:t>
            </a:r>
            <a:r>
              <a:rPr lang="zh-CN" altLang="en-US" sz="2000" b="1" dirty="0" smtClean="0">
                <a:effectLst>
                  <a:outerShdw blurRad="38100" dist="38100" dir="2700000" algn="tl">
                    <a:srgbClr val="C0C0C0"/>
                  </a:outerShdw>
                </a:effectLst>
                <a:latin typeface="Times New Roman" panose="02020603050405020304" pitchFamily="18" charset="0"/>
                <a:ea typeface="楷体_GB2312" pitchFamily="49" charset="-122"/>
              </a:rPr>
              <a:t>注意电位器与印制板平齐</a:t>
            </a:r>
            <a:r>
              <a:rPr lang="en-US" altLang="zh-CN" sz="2000" b="1" dirty="0" smtClean="0">
                <a:effectLst>
                  <a:outerShdw blurRad="38100" dist="38100" dir="2700000" algn="tl">
                    <a:srgbClr val="C0C0C0"/>
                  </a:outerShdw>
                </a:effectLst>
                <a:latin typeface="Times New Roman" panose="02020603050405020304" pitchFamily="18" charset="0"/>
                <a:ea typeface="楷体_GB2312" pitchFamily="49" charset="-122"/>
              </a:rPr>
              <a:t>,</a:t>
            </a:r>
            <a:r>
              <a:rPr lang="zh-CN" altLang="en-US" sz="2000" b="1" dirty="0" smtClean="0">
                <a:effectLst>
                  <a:outerShdw blurRad="38100" dist="38100" dir="2700000" algn="tl">
                    <a:srgbClr val="C0C0C0"/>
                  </a:outerShdw>
                </a:effectLst>
                <a:latin typeface="Times New Roman" panose="02020603050405020304" pitchFamily="18" charset="0"/>
                <a:ea typeface="楷体_GB2312" pitchFamily="49" charset="-122"/>
              </a:rPr>
              <a:t>并预留连接线</a:t>
            </a:r>
            <a:r>
              <a:rPr lang="en-US" altLang="zh-CN" sz="2000" b="1" dirty="0" smtClean="0">
                <a:solidFill>
                  <a:srgbClr val="FF0066"/>
                </a:solidFill>
                <a:effectLst>
                  <a:outerShdw blurRad="38100" dist="38100" dir="2700000" algn="tl">
                    <a:srgbClr val="C0C0C0"/>
                  </a:outerShdw>
                </a:effectLst>
                <a:latin typeface="Times New Roman" panose="02020603050405020304" pitchFamily="18" charset="0"/>
                <a:ea typeface="楷体_GB2312" pitchFamily="49" charset="-122"/>
              </a:rPr>
              <a:t>J1</a:t>
            </a:r>
            <a:r>
              <a:rPr lang="zh-CN" altLang="en-US" sz="2000" b="1" dirty="0" smtClean="0">
                <a:effectLst>
                  <a:outerShdw blurRad="38100" dist="38100" dir="2700000" algn="tl">
                    <a:srgbClr val="C0C0C0"/>
                  </a:outerShdw>
                </a:effectLst>
                <a:latin typeface="Times New Roman" panose="02020603050405020304" pitchFamily="18" charset="0"/>
                <a:ea typeface="楷体_GB2312" pitchFamily="49" charset="-122"/>
              </a:rPr>
              <a:t>孔位。</a:t>
            </a:r>
          </a:p>
          <a:p>
            <a:pPr marL="533400" indent="-533400">
              <a:buClr>
                <a:srgbClr val="FFFF00"/>
              </a:buClr>
              <a:buFont typeface="Wingdings 2" panose="05020102010507070707" pitchFamily="18" charset="2"/>
              <a:buNone/>
            </a:pPr>
            <a:r>
              <a:rPr lang="en-US" altLang="zh-CN" sz="2000" dirty="0" smtClean="0">
                <a:solidFill>
                  <a:srgbClr val="0000FF"/>
                </a:solidFill>
                <a:effectLst>
                  <a:outerShdw blurRad="38100" dist="38100" dir="2700000" algn="tl">
                    <a:srgbClr val="C0C0C0"/>
                  </a:outerShdw>
                </a:effectLst>
                <a:latin typeface="Times New Roman" panose="02020603050405020304" pitchFamily="18" charset="0"/>
                <a:ea typeface="楷体_GB2312" pitchFamily="49" charset="-122"/>
              </a:rPr>
              <a:t>2.</a:t>
            </a:r>
            <a:r>
              <a:rPr lang="zh-CN" altLang="en-US" sz="2000" dirty="0" smtClean="0">
                <a:solidFill>
                  <a:srgbClr val="0000FF"/>
                </a:solidFill>
                <a:effectLst>
                  <a:outerShdw blurRad="38100" dist="38100" dir="2700000" algn="tl">
                    <a:srgbClr val="C0C0C0"/>
                  </a:outerShdw>
                </a:effectLst>
                <a:latin typeface="Times New Roman" panose="02020603050405020304" pitchFamily="18" charset="0"/>
                <a:ea typeface="楷体_GB2312" pitchFamily="49" charset="-122"/>
              </a:rPr>
              <a:t>焊接电位器</a:t>
            </a:r>
            <a:r>
              <a:rPr lang="en-US" altLang="zh-CN" sz="2000" b="1" dirty="0" err="1" smtClean="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Rp</a:t>
            </a:r>
            <a:r>
              <a:rPr lang="zh-CN" altLang="en-US" sz="2000" dirty="0" smtClean="0">
                <a:solidFill>
                  <a:srgbClr val="FFFF00"/>
                </a:solidFill>
                <a:effectLst>
                  <a:outerShdw blurRad="38100" dist="38100" dir="2700000" algn="tl">
                    <a:srgbClr val="C0C0C0"/>
                  </a:outerShdw>
                </a:effectLst>
                <a:latin typeface="Times New Roman" panose="02020603050405020304" pitchFamily="18" charset="0"/>
                <a:ea typeface="楷体_GB2312" pitchFamily="49" charset="-122"/>
              </a:rPr>
              <a:t>。</a:t>
            </a:r>
          </a:p>
          <a:p>
            <a:pPr marL="533400" indent="-533400">
              <a:buClr>
                <a:srgbClr val="FFFF00"/>
              </a:buClr>
              <a:buFont typeface="Wingdings 2" panose="05020102010507070707" pitchFamily="18" charset="2"/>
              <a:buNone/>
            </a:pPr>
            <a:r>
              <a:rPr lang="zh-CN" altLang="en-US" sz="2000" dirty="0" smtClean="0">
                <a:solidFill>
                  <a:srgbClr val="FFFF00"/>
                </a:solidFill>
                <a:effectLst>
                  <a:outerShdw blurRad="38100" dist="38100" dir="2700000" algn="tl">
                    <a:srgbClr val="C0C0C0"/>
                  </a:outerShdw>
                </a:effectLst>
                <a:latin typeface="Times New Roman" panose="02020603050405020304" pitchFamily="18" charset="0"/>
                <a:ea typeface="楷体_GB2312" pitchFamily="49" charset="-122"/>
              </a:rPr>
              <a:t>	</a:t>
            </a:r>
            <a:r>
              <a:rPr lang="zh-CN" altLang="en-US" sz="2000" b="1" dirty="0" smtClean="0">
                <a:effectLst>
                  <a:outerShdw blurRad="38100" dist="38100" dir="2700000" algn="tl">
                    <a:srgbClr val="C0C0C0"/>
                  </a:outerShdw>
                </a:effectLst>
                <a:latin typeface="Times New Roman" panose="02020603050405020304" pitchFamily="18" charset="0"/>
                <a:ea typeface="楷体_GB2312" pitchFamily="49" charset="-122"/>
              </a:rPr>
              <a:t>焊接没有连接线</a:t>
            </a:r>
            <a:r>
              <a:rPr lang="en-US" altLang="zh-CN" sz="2000" b="1" dirty="0" smtClean="0">
                <a:solidFill>
                  <a:srgbClr val="FF0066"/>
                </a:solidFill>
                <a:effectLst>
                  <a:outerShdw blurRad="38100" dist="38100" dir="2700000" algn="tl">
                    <a:srgbClr val="C0C0C0"/>
                  </a:outerShdw>
                </a:effectLst>
                <a:latin typeface="Times New Roman" panose="02020603050405020304" pitchFamily="18" charset="0"/>
                <a:ea typeface="楷体_GB2312" pitchFamily="49" charset="-122"/>
              </a:rPr>
              <a:t>J1</a:t>
            </a:r>
            <a:r>
              <a:rPr lang="zh-CN" altLang="en-US" sz="2000" b="1" dirty="0" smtClean="0">
                <a:effectLst>
                  <a:outerShdw blurRad="38100" dist="38100" dir="2700000" algn="tl">
                    <a:srgbClr val="C0C0C0"/>
                  </a:outerShdw>
                </a:effectLst>
                <a:latin typeface="Times New Roman" panose="02020603050405020304" pitchFamily="18" charset="0"/>
                <a:ea typeface="楷体_GB2312" pitchFamily="49" charset="-122"/>
              </a:rPr>
              <a:t>孔以外的三个焊盘。</a:t>
            </a:r>
          </a:p>
        </p:txBody>
      </p:sp>
      <p:sp>
        <p:nvSpPr>
          <p:cNvPr id="2" name="矩形 1"/>
          <p:cNvSpPr/>
          <p:nvPr/>
        </p:nvSpPr>
        <p:spPr>
          <a:xfrm>
            <a:off x="4016473" y="1129373"/>
            <a:ext cx="5094857" cy="2554545"/>
          </a:xfrm>
          <a:prstGeom prst="rect">
            <a:avLst/>
          </a:prstGeom>
        </p:spPr>
        <p:txBody>
          <a:bodyPr wrap="square">
            <a:spAutoFit/>
          </a:bodyPr>
          <a:lstStyle/>
          <a:p>
            <a:r>
              <a:rPr lang="zh-CN" altLang="en-US" sz="2000" dirty="0"/>
              <a:t>Installation and welding potentiometer </a:t>
            </a:r>
            <a:r>
              <a:rPr lang="zh-CN" altLang="en-US" sz="2000" b="1" i="1" dirty="0" smtClean="0">
                <a:solidFill>
                  <a:srgbClr val="FF0000"/>
                </a:solidFill>
              </a:rPr>
              <a:t>Rp</a:t>
            </a:r>
            <a:endParaRPr lang="en-US" altLang="zh-CN" sz="2000" b="1" i="1" dirty="0" smtClean="0">
              <a:solidFill>
                <a:srgbClr val="FF0000"/>
              </a:solidFill>
            </a:endParaRPr>
          </a:p>
          <a:p>
            <a:pPr marL="342900" indent="-342900">
              <a:buAutoNum type="arabicPeriod"/>
            </a:pPr>
            <a:r>
              <a:rPr lang="zh-CN" altLang="en-US" sz="2000" dirty="0" smtClean="0"/>
              <a:t>installing </a:t>
            </a:r>
            <a:r>
              <a:rPr lang="zh-CN" altLang="en-US" sz="2000" dirty="0"/>
              <a:t>potentiometer </a:t>
            </a:r>
            <a:r>
              <a:rPr lang="zh-CN" altLang="en-US" sz="2000" b="1" i="1" dirty="0">
                <a:solidFill>
                  <a:srgbClr val="FF0000"/>
                </a:solidFill>
              </a:rPr>
              <a:t>Rp</a:t>
            </a:r>
            <a:r>
              <a:rPr lang="zh-CN" altLang="en-US" sz="2000" dirty="0" smtClean="0"/>
              <a:t>.</a:t>
            </a:r>
            <a:endParaRPr lang="en-US" altLang="zh-CN" sz="2000" dirty="0" smtClean="0"/>
          </a:p>
          <a:p>
            <a:r>
              <a:rPr lang="zh-CN" altLang="en-US" sz="2000" dirty="0" smtClean="0"/>
              <a:t>Note </a:t>
            </a:r>
            <a:r>
              <a:rPr lang="zh-CN" altLang="en-US" sz="2000" dirty="0"/>
              <a:t>that the potentiometer is flush with the printed board and reserve the line </a:t>
            </a:r>
            <a:r>
              <a:rPr lang="zh-CN" altLang="en-US" sz="2000" b="1" i="1" dirty="0">
                <a:solidFill>
                  <a:srgbClr val="FF0000"/>
                </a:solidFill>
              </a:rPr>
              <a:t>J1</a:t>
            </a:r>
            <a:r>
              <a:rPr lang="zh-CN" altLang="en-US" sz="2000" dirty="0"/>
              <a:t> hole position</a:t>
            </a:r>
            <a:r>
              <a:rPr lang="zh-CN" altLang="en-US" sz="2000" dirty="0" smtClean="0"/>
              <a:t>.</a:t>
            </a:r>
            <a:endParaRPr lang="en-US" altLang="zh-CN" sz="2000" dirty="0" smtClean="0"/>
          </a:p>
          <a:p>
            <a:r>
              <a:rPr lang="zh-CN" altLang="en-US" sz="2000" dirty="0" smtClean="0"/>
              <a:t>2</a:t>
            </a:r>
            <a:r>
              <a:rPr lang="zh-CN" altLang="en-US" sz="2000" dirty="0"/>
              <a:t>. welding potentiometer </a:t>
            </a:r>
            <a:r>
              <a:rPr lang="zh-CN" altLang="en-US" sz="2000" b="1" i="1" dirty="0">
                <a:solidFill>
                  <a:srgbClr val="FF0000"/>
                </a:solidFill>
              </a:rPr>
              <a:t>Rp</a:t>
            </a:r>
            <a:r>
              <a:rPr lang="zh-CN" altLang="en-US" sz="2000" dirty="0" smtClean="0"/>
              <a:t>.</a:t>
            </a:r>
            <a:endParaRPr lang="en-US" altLang="zh-CN" sz="2000" dirty="0" smtClean="0"/>
          </a:p>
          <a:p>
            <a:r>
              <a:rPr lang="zh-CN" altLang="en-US" sz="2000" dirty="0" smtClean="0"/>
              <a:t>Three </a:t>
            </a:r>
            <a:r>
              <a:rPr lang="zh-CN" altLang="en-US" sz="2000" dirty="0"/>
              <a:t>solder pads without wires outside the </a:t>
            </a:r>
            <a:r>
              <a:rPr lang="zh-CN" altLang="en-US" sz="2000" b="1" i="1" dirty="0">
                <a:solidFill>
                  <a:srgbClr val="FF0000"/>
                </a:solidFill>
              </a:rPr>
              <a:t>J1</a:t>
            </a:r>
            <a:r>
              <a:rPr lang="zh-CN" altLang="en-US" sz="2000" dirty="0"/>
              <a:t> hole are welded.</a:t>
            </a:r>
          </a:p>
        </p:txBody>
      </p:sp>
    </p:spTree>
    <p:extLst>
      <p:ext uri="{BB962C8B-B14F-4D97-AF65-F5344CB8AC3E}">
        <p14:creationId xmlns:p14="http://schemas.microsoft.com/office/powerpoint/2010/main" xmlns="" val="8275476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sp>
        <p:nvSpPr>
          <p:cNvPr id="2" name="矩形 1"/>
          <p:cNvSpPr/>
          <p:nvPr/>
        </p:nvSpPr>
        <p:spPr>
          <a:xfrm>
            <a:off x="4001267" y="1700808"/>
            <a:ext cx="5094857" cy="1938992"/>
          </a:xfrm>
          <a:prstGeom prst="rect">
            <a:avLst/>
          </a:prstGeom>
        </p:spPr>
        <p:txBody>
          <a:bodyPr wrap="square">
            <a:spAutoFit/>
          </a:bodyPr>
          <a:lstStyle/>
          <a:p>
            <a:r>
              <a:rPr lang="en-US" altLang="zh-CN" sz="2000" dirty="0"/>
              <a:t>Cross connection </a:t>
            </a:r>
            <a:r>
              <a:rPr lang="en-US" altLang="zh-CN" sz="2000" dirty="0">
                <a:solidFill>
                  <a:srgbClr val="FF0000"/>
                </a:solidFill>
              </a:rPr>
              <a:t>J1</a:t>
            </a:r>
            <a:r>
              <a:rPr lang="en-US" altLang="zh-CN" sz="2000" dirty="0"/>
              <a:t>, </a:t>
            </a:r>
            <a:r>
              <a:rPr lang="en-US" altLang="zh-CN" sz="2000" dirty="0">
                <a:solidFill>
                  <a:srgbClr val="FF0000"/>
                </a:solidFill>
              </a:rPr>
              <a:t>J2</a:t>
            </a:r>
            <a:r>
              <a:rPr lang="en-US" altLang="zh-CN" sz="2000" dirty="0"/>
              <a:t> can be cut off the component lead wire installation</a:t>
            </a:r>
            <a:r>
              <a:rPr lang="en-US" altLang="zh-CN" sz="2000" dirty="0" smtClean="0"/>
              <a:t>.</a:t>
            </a:r>
          </a:p>
          <a:p>
            <a:endParaRPr lang="en-US" altLang="zh-CN" sz="2000" dirty="0"/>
          </a:p>
          <a:p>
            <a:endParaRPr lang="en-US" altLang="zh-CN" sz="2000" dirty="0" smtClean="0"/>
          </a:p>
          <a:p>
            <a:r>
              <a:rPr lang="zh-CN" altLang="en-US" sz="2000" dirty="0">
                <a:latin typeface="Calibri" panose="020F0502020204030204" pitchFamily="34" charset="0"/>
                <a:ea typeface="黑体" panose="02010609060101010101" pitchFamily="49" charset="-122"/>
              </a:rPr>
              <a:t>跨接线</a:t>
            </a:r>
            <a:r>
              <a:rPr lang="en-US" altLang="zh-CN" sz="2000" dirty="0">
                <a:solidFill>
                  <a:srgbClr val="FF0000"/>
                </a:solidFill>
                <a:latin typeface="Calibri" panose="020F0502020204030204" pitchFamily="34" charset="0"/>
                <a:ea typeface="黑体" panose="02010609060101010101" pitchFamily="49" charset="-122"/>
              </a:rPr>
              <a:t>J1</a:t>
            </a:r>
            <a:r>
              <a:rPr lang="zh-CN" altLang="en-US" sz="2000" dirty="0">
                <a:latin typeface="Calibri" panose="020F0502020204030204" pitchFamily="34" charset="0"/>
                <a:ea typeface="黑体" panose="02010609060101010101" pitchFamily="49" charset="-122"/>
              </a:rPr>
              <a:t>、</a:t>
            </a:r>
            <a:r>
              <a:rPr lang="en-US" altLang="zh-CN" sz="2000" dirty="0">
                <a:solidFill>
                  <a:srgbClr val="FF0000"/>
                </a:solidFill>
                <a:latin typeface="Calibri" panose="020F0502020204030204" pitchFamily="34" charset="0"/>
                <a:ea typeface="黑体" panose="02010609060101010101" pitchFamily="49" charset="-122"/>
              </a:rPr>
              <a:t>J2</a:t>
            </a:r>
            <a:r>
              <a:rPr lang="zh-CN" altLang="en-US" sz="2000" dirty="0">
                <a:latin typeface="Calibri" panose="020F0502020204030204" pitchFamily="34" charset="0"/>
                <a:ea typeface="黑体" panose="02010609060101010101" pitchFamily="49" charset="-122"/>
              </a:rPr>
              <a:t>可用剪下的元件引线装接。</a:t>
            </a:r>
          </a:p>
          <a:p>
            <a:endParaRPr lang="zh-CN" altLang="en-US" sz="2000" dirty="0"/>
          </a:p>
        </p:txBody>
      </p:sp>
      <p:pic>
        <p:nvPicPr>
          <p:cNvPr id="6" name="Picture 3"/>
          <p:cNvPicPr>
            <a:picLocks noGrp="1" noChangeAspect="1" noChangeArrowheads="1"/>
          </p:cNvPicPr>
          <p:nvPr>
            <p:ph sz="half" idx="4294967295"/>
          </p:nvPr>
        </p:nvPicPr>
        <p:blipFill>
          <a:blip r:embed="rId2" cstate="print">
            <a:lum bright="20000"/>
            <a:extLst>
              <a:ext uri="{28A0092B-C50C-407E-A947-70E740481C1C}">
                <a14:useLocalDpi xmlns:a14="http://schemas.microsoft.com/office/drawing/2010/main" xmlns="" val="0"/>
              </a:ext>
            </a:extLst>
          </a:blip>
          <a:srcRect/>
          <a:stretch>
            <a:fillRect/>
          </a:stretch>
        </p:blipFill>
        <p:spPr>
          <a:xfrm>
            <a:off x="827584" y="1340768"/>
            <a:ext cx="2989262" cy="4498975"/>
          </a:xfrm>
          <a:noFill/>
        </p:spPr>
      </p:pic>
      <p:pic>
        <p:nvPicPr>
          <p:cNvPr id="9" name="Picture 5" descr="0_15"/>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6243" y="1988840"/>
            <a:ext cx="431800" cy="28098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0_15"/>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2844056" y="4544715"/>
            <a:ext cx="431800" cy="28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620480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24744"/>
            <a:ext cx="8229600" cy="5001419"/>
          </a:xfrm>
        </p:spPr>
        <p:txBody>
          <a:bodyPr>
            <a:normAutofit/>
          </a:bodyPr>
          <a:lstStyle/>
          <a:p>
            <a:pPr marL="0" indent="0">
              <a:lnSpc>
                <a:spcPct val="120000"/>
              </a:lnSpc>
              <a:buNone/>
              <a:defRPr/>
            </a:pP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What is SMT?    </a:t>
            </a:r>
          </a:p>
          <a:p>
            <a:pPr marL="0" indent="0">
              <a:lnSpc>
                <a:spcPct val="120000"/>
              </a:lnSpc>
              <a:buNone/>
              <a:defRPr/>
            </a:pP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SMT </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is the surface mount technology , is a kind of technique and technology of the electronic assembly industry's most popular. </a:t>
            </a:r>
            <a:endPar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什么是</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SMT </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a:t>
            </a:r>
            <a:endPar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SMT</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就是表面组装技术（</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Surface  Mounted  </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Technology</a:t>
            </a:r>
            <a:r>
              <a:rPr lang="zh-CN" altLang="en-US"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的</a:t>
            </a:r>
            <a:r>
              <a:rPr lang="zh-CN" altLang="en-US" sz="2000" dirty="0">
                <a:effectLst>
                  <a:outerShdw blurRad="38100" dist="38100" dir="2700000" algn="tl">
                    <a:srgbClr val="C0C0C0"/>
                  </a:outerShdw>
                </a:effectLst>
                <a:latin typeface="Cambria Math" panose="02040503050406030204" pitchFamily="18" charset="0"/>
                <a:ea typeface="黑体" panose="02010609060101010101" pitchFamily="49" charset="-122"/>
              </a:rPr>
              <a:t>缩写），是目前电子组装行业里最流行的一种技术和工艺。</a:t>
            </a:r>
            <a:endPar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457200" indent="-457200">
              <a:lnSpc>
                <a:spcPct val="120000"/>
              </a:lnSpc>
              <a:buAutoNum type="arabicPeriod" startAt="5"/>
              <a:defRPr/>
            </a:pPr>
            <a:endPar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endParaRPr lang="zh-CN" altLang="en-US" sz="20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a:lnSpc>
                <a:spcPct val="120000"/>
              </a:lnSpc>
              <a:defRPr/>
            </a:pPr>
            <a:endParaRPr lang="zh-CN" altLang="en-US" dirty="0">
              <a:effectLst>
                <a:outerShdw blurRad="38100" dist="38100" dir="2700000" algn="tl">
                  <a:srgbClr val="C0C0C0"/>
                </a:outerShdw>
              </a:effectLst>
              <a:latin typeface="Cambria Math" panose="02040503050406030204" pitchFamily="18" charset="0"/>
              <a:ea typeface="黑体" panose="02010609060101010101" pitchFamily="49" charset="-122"/>
            </a:endParaRPr>
          </a:p>
          <a:p>
            <a:pPr>
              <a:lnSpc>
                <a:spcPct val="120000"/>
              </a:lnSpc>
              <a:defRPr/>
            </a:pPr>
            <a:endParaRPr lang="en-US" altLang="zh-CN" sz="4400" dirty="0">
              <a:effectLst>
                <a:outerShdw blurRad="38100" dist="38100" dir="2700000" algn="tl">
                  <a:srgbClr val="C0C0C0"/>
                </a:outerShdw>
              </a:effectLst>
              <a:latin typeface="Cambria Math" panose="02040503050406030204" pitchFamily="18" charset="0"/>
              <a:ea typeface="黑体" panose="02010609060101010101" pitchFamily="49" charset="-122"/>
            </a:endParaRPr>
          </a:p>
          <a:p>
            <a:endParaRPr lang="zh-CN" altLang="en-US" dirty="0">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pic>
        <p:nvPicPr>
          <p:cNvPr id="2" name="图片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99792" y="3933056"/>
            <a:ext cx="4355976" cy="2450237"/>
          </a:xfrm>
          <a:prstGeom prst="rect">
            <a:avLst/>
          </a:prstGeom>
        </p:spPr>
      </p:pic>
    </p:spTree>
    <p:extLst>
      <p:ext uri="{BB962C8B-B14F-4D97-AF65-F5344CB8AC3E}">
        <p14:creationId xmlns:p14="http://schemas.microsoft.com/office/powerpoint/2010/main" xmlns="" val="5835550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sp>
        <p:nvSpPr>
          <p:cNvPr id="2" name="矩形 1"/>
          <p:cNvSpPr/>
          <p:nvPr/>
        </p:nvSpPr>
        <p:spPr>
          <a:xfrm>
            <a:off x="4549628" y="1268760"/>
            <a:ext cx="4374777" cy="5324535"/>
          </a:xfrm>
          <a:prstGeom prst="rect">
            <a:avLst/>
          </a:prstGeom>
        </p:spPr>
        <p:txBody>
          <a:bodyPr wrap="square">
            <a:spAutoFit/>
          </a:bodyPr>
          <a:lstStyle/>
          <a:p>
            <a:r>
              <a:rPr lang="en-US" altLang="zh-CN" sz="2000" dirty="0"/>
              <a:t>Headphone socket </a:t>
            </a:r>
            <a:r>
              <a:rPr lang="en-US" altLang="zh-CN" sz="2000" dirty="0">
                <a:solidFill>
                  <a:srgbClr val="FF0000"/>
                </a:solidFill>
              </a:rPr>
              <a:t>XS</a:t>
            </a:r>
            <a:r>
              <a:rPr lang="en-US" altLang="zh-CN" sz="2000" dirty="0" smtClean="0"/>
              <a:t>:</a:t>
            </a:r>
          </a:p>
          <a:p>
            <a:pPr marL="457200" indent="-457200">
              <a:buAutoNum type="arabicPeriod"/>
            </a:pPr>
            <a:r>
              <a:rPr lang="en-US" altLang="zh-CN" sz="2000" dirty="0" smtClean="0"/>
              <a:t>socket </a:t>
            </a:r>
            <a:r>
              <a:rPr lang="en-US" altLang="zh-CN" sz="2000" dirty="0"/>
              <a:t>body for low temperature plastic, before welding pads on the tin, and flak holes</a:t>
            </a:r>
            <a:r>
              <a:rPr lang="en-US" altLang="zh-CN" sz="2000" dirty="0" smtClean="0"/>
              <a:t>.</a:t>
            </a:r>
          </a:p>
          <a:p>
            <a:pPr marL="457200" indent="-457200">
              <a:buAutoNum type="arabicPeriod"/>
            </a:pPr>
            <a:r>
              <a:rPr lang="en-US" altLang="zh-CN" sz="2000" dirty="0" smtClean="0"/>
              <a:t>2</a:t>
            </a:r>
            <a:r>
              <a:rPr lang="en-US" altLang="zh-CN" sz="2000" dirty="0"/>
              <a:t>. </a:t>
            </a:r>
            <a:r>
              <a:rPr lang="en-US" altLang="zh-CN" sz="2000" dirty="0">
                <a:solidFill>
                  <a:srgbClr val="FF0000"/>
                </a:solidFill>
              </a:rPr>
              <a:t>first plug the headset into the socket</a:t>
            </a:r>
            <a:r>
              <a:rPr lang="en-US" altLang="zh-CN" sz="2000" dirty="0"/>
              <a:t>, then welding, welding socket action should be rapid, so as not to plug overheating, deformation damage</a:t>
            </a:r>
            <a:r>
              <a:rPr lang="en-US" altLang="zh-CN" sz="2000" dirty="0" smtClean="0"/>
              <a:t>.</a:t>
            </a:r>
          </a:p>
          <a:p>
            <a:endParaRPr lang="en-US" altLang="zh-CN" sz="2000" dirty="0">
              <a:latin typeface="Calibri" panose="020F0502020204030204" pitchFamily="34" charset="0"/>
              <a:ea typeface="黑体" panose="02010609060101010101" pitchFamily="49" charset="-122"/>
            </a:endParaRPr>
          </a:p>
          <a:p>
            <a:r>
              <a:rPr lang="zh-CN" altLang="en-US" sz="2000" dirty="0">
                <a:latin typeface="Calibri" panose="020F0502020204030204" pitchFamily="34" charset="0"/>
                <a:ea typeface="黑体" panose="02010609060101010101" pitchFamily="49" charset="-122"/>
              </a:rPr>
              <a:t>耳机插座</a:t>
            </a:r>
            <a:r>
              <a:rPr lang="en-US" altLang="zh-CN" sz="2000" dirty="0">
                <a:solidFill>
                  <a:srgbClr val="FF0000"/>
                </a:solidFill>
                <a:latin typeface="Calibri" panose="020F0502020204030204" pitchFamily="34" charset="0"/>
                <a:ea typeface="黑体" panose="02010609060101010101" pitchFamily="49" charset="-122"/>
              </a:rPr>
              <a:t>XS</a:t>
            </a:r>
            <a:r>
              <a:rPr lang="zh-CN" altLang="en-US" sz="2000" dirty="0">
                <a:latin typeface="Calibri" panose="020F0502020204030204" pitchFamily="34" charset="0"/>
                <a:ea typeface="黑体" panose="02010609060101010101" pitchFamily="49" charset="-122"/>
              </a:rPr>
              <a:t>： </a:t>
            </a:r>
          </a:p>
          <a:p>
            <a:r>
              <a:rPr lang="zh-CN" altLang="en-US" sz="2000" dirty="0">
                <a:latin typeface="Calibri" panose="020F0502020204030204" pitchFamily="34" charset="0"/>
                <a:ea typeface="黑体" panose="02010609060101010101" pitchFamily="49" charset="-122"/>
              </a:rPr>
              <a:t>	</a:t>
            </a:r>
            <a:r>
              <a:rPr lang="en-US" altLang="zh-CN" sz="2000" dirty="0">
                <a:latin typeface="Calibri" panose="020F0502020204030204" pitchFamily="34" charset="0"/>
                <a:ea typeface="黑体" panose="02010609060101010101" pitchFamily="49" charset="-122"/>
              </a:rPr>
              <a:t>1.</a:t>
            </a:r>
            <a:r>
              <a:rPr lang="zh-CN" altLang="en-US" sz="2000" dirty="0">
                <a:latin typeface="Calibri" panose="020F0502020204030204" pitchFamily="34" charset="0"/>
                <a:ea typeface="黑体" panose="02010609060101010101" pitchFamily="49" charset="-122"/>
              </a:rPr>
              <a:t>插座体为低温塑料，焊前应先对焊盘上锡，并通好孔。</a:t>
            </a:r>
          </a:p>
          <a:p>
            <a:r>
              <a:rPr lang="zh-CN" altLang="en-US" sz="2000" dirty="0">
                <a:latin typeface="Calibri" panose="020F0502020204030204" pitchFamily="34" charset="0"/>
                <a:ea typeface="黑体" panose="02010609060101010101" pitchFamily="49" charset="-122"/>
              </a:rPr>
              <a:t>	</a:t>
            </a:r>
            <a:r>
              <a:rPr lang="en-US" altLang="zh-CN" sz="2000" dirty="0">
                <a:latin typeface="Calibri" panose="020F0502020204030204" pitchFamily="34" charset="0"/>
                <a:ea typeface="黑体" panose="02010609060101010101" pitchFamily="49" charset="-122"/>
              </a:rPr>
              <a:t>2.</a:t>
            </a:r>
            <a:r>
              <a:rPr lang="zh-CN" altLang="en-US" sz="2000" dirty="0">
                <a:solidFill>
                  <a:srgbClr val="FF0000"/>
                </a:solidFill>
                <a:latin typeface="Calibri" panose="020F0502020204030204" pitchFamily="34" charset="0"/>
                <a:ea typeface="黑体" panose="02010609060101010101" pitchFamily="49" charset="-122"/>
              </a:rPr>
              <a:t>先将耳机插头插入插座</a:t>
            </a:r>
            <a:r>
              <a:rPr lang="zh-CN" altLang="en-US" sz="2000" dirty="0">
                <a:latin typeface="Calibri" panose="020F0502020204030204" pitchFamily="34" charset="0"/>
                <a:ea typeface="黑体" panose="02010609060101010101" pitchFamily="49" charset="-122"/>
              </a:rPr>
              <a:t>中而后进行焊接，焊接插座时动作应迅速，以免插座过热变形损坏。</a:t>
            </a:r>
          </a:p>
          <a:p>
            <a:endParaRPr lang="zh-CN" altLang="en-US" sz="2000" dirty="0"/>
          </a:p>
        </p:txBody>
      </p:sp>
      <p:pic>
        <p:nvPicPr>
          <p:cNvPr id="7" name="Picture 3"/>
          <p:cNvPicPr>
            <a:picLocks noGrp="1" noChangeAspect="1" noChangeArrowheads="1"/>
          </p:cNvPicPr>
          <p:nvPr>
            <p:ph sz="half" idx="4294967295"/>
          </p:nvPr>
        </p:nvPicPr>
        <p:blipFill>
          <a:blip r:embed="rId2" cstate="print">
            <a:lum bright="20000"/>
            <a:extLst>
              <a:ext uri="{28A0092B-C50C-407E-A947-70E740481C1C}">
                <a14:useLocalDpi xmlns:a14="http://schemas.microsoft.com/office/drawing/2010/main" xmlns="" val="0"/>
              </a:ext>
            </a:extLst>
          </a:blip>
          <a:srcRect/>
          <a:stretch>
            <a:fillRect/>
          </a:stretch>
        </p:blipFill>
        <p:spPr>
          <a:xfrm>
            <a:off x="107504" y="1484784"/>
            <a:ext cx="4194175" cy="4498975"/>
          </a:xfrm>
          <a:noFill/>
        </p:spPr>
      </p:pic>
      <p:pic>
        <p:nvPicPr>
          <p:cNvPr id="8" name="Picture 5" descr="0_15"/>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2106961" y="2993703"/>
            <a:ext cx="431800" cy="280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790588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sp>
        <p:nvSpPr>
          <p:cNvPr id="2" name="矩形 1"/>
          <p:cNvSpPr/>
          <p:nvPr/>
        </p:nvSpPr>
        <p:spPr>
          <a:xfrm>
            <a:off x="4283968" y="1484784"/>
            <a:ext cx="4464496" cy="2246769"/>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Calibri" panose="020F0502020204030204" pitchFamily="34" charset="0"/>
                <a:ea typeface="黑体" panose="02010609060101010101" pitchFamily="49" charset="-122"/>
              </a:rPr>
              <a:t>Welding </a:t>
            </a:r>
            <a:r>
              <a:rPr lang="en-US" altLang="zh-CN" sz="2000" dirty="0" err="1">
                <a:latin typeface="Calibri" panose="020F0502020204030204" pitchFamily="34" charset="0"/>
                <a:ea typeface="黑体" panose="02010609060101010101" pitchFamily="49" charset="-122"/>
              </a:rPr>
              <a:t>varactor</a:t>
            </a:r>
            <a:r>
              <a:rPr lang="en-US" altLang="zh-CN" sz="2000" dirty="0">
                <a:latin typeface="Calibri" panose="020F0502020204030204" pitchFamily="34" charset="0"/>
                <a:ea typeface="黑体" panose="02010609060101010101" pitchFamily="49" charset="-122"/>
              </a:rPr>
              <a:t> </a:t>
            </a:r>
            <a:r>
              <a:rPr lang="en-US" altLang="zh-CN" sz="2000" b="1" i="1" dirty="0">
                <a:solidFill>
                  <a:srgbClr val="FF0000"/>
                </a:solidFill>
                <a:latin typeface="Calibri" panose="020F0502020204030204" pitchFamily="34" charset="0"/>
                <a:ea typeface="黑体" panose="02010609060101010101" pitchFamily="49" charset="-122"/>
              </a:rPr>
              <a:t>V1</a:t>
            </a:r>
            <a:r>
              <a:rPr lang="en-US" altLang="zh-CN" sz="2000" dirty="0">
                <a:latin typeface="Calibri" panose="020F0502020204030204" pitchFamily="34" charset="0"/>
                <a:ea typeface="黑体" panose="02010609060101010101" pitchFamily="49" charset="-122"/>
              </a:rPr>
              <a:t> (note SMB polarity mark and </a:t>
            </a:r>
            <a:r>
              <a:rPr lang="en-US" altLang="zh-CN" sz="2000" b="1" i="1" dirty="0">
                <a:solidFill>
                  <a:srgbClr val="FF0000"/>
                </a:solidFill>
                <a:latin typeface="Calibri" panose="020F0502020204030204" pitchFamily="34" charset="0"/>
                <a:ea typeface="黑体" panose="02010609060101010101" pitchFamily="49" charset="-122"/>
              </a:rPr>
              <a:t>V1</a:t>
            </a:r>
            <a:r>
              <a:rPr lang="en-US" altLang="zh-CN" sz="2000" dirty="0">
                <a:latin typeface="Calibri" panose="020F0502020204030204" pitchFamily="34" charset="0"/>
                <a:ea typeface="黑体" panose="02010609060101010101" pitchFamily="49" charset="-122"/>
              </a:rPr>
              <a:t> polarity with </a:t>
            </a:r>
            <a:r>
              <a:rPr lang="en-US" altLang="zh-CN" sz="2000" dirty="0" err="1">
                <a:latin typeface="Calibri" panose="020F0502020204030204" pitchFamily="34" charset="0"/>
                <a:ea typeface="黑体" panose="02010609060101010101" pitchFamily="49" charset="-122"/>
              </a:rPr>
              <a:t>Multimeter</a:t>
            </a:r>
            <a:r>
              <a:rPr lang="en-US" altLang="zh-CN" sz="2000" dirty="0">
                <a:latin typeface="Calibri" panose="020F0502020204030204" pitchFamily="34" charset="0"/>
                <a:ea typeface="黑体" panose="02010609060101010101" pitchFamily="49" charset="-122"/>
              </a:rPr>
              <a:t> </a:t>
            </a:r>
            <a:r>
              <a:rPr lang="en-US" altLang="zh-CN" sz="2000" dirty="0" smtClean="0">
                <a:latin typeface="Calibri" panose="020F0502020204030204" pitchFamily="34" charset="0"/>
                <a:ea typeface="黑体" panose="02010609060101010101" pitchFamily="49" charset="-122"/>
              </a:rPr>
              <a:t>if necessary),</a:t>
            </a:r>
          </a:p>
          <a:p>
            <a:pPr marL="342900" indent="-342900">
              <a:buFont typeface="Arial" panose="020B0604020202020204" pitchFamily="34" charset="0"/>
              <a:buChar char="•"/>
            </a:pPr>
            <a:r>
              <a:rPr lang="en-US" altLang="zh-CN" sz="2000" dirty="0" smtClean="0">
                <a:latin typeface="Calibri" panose="020F0502020204030204" pitchFamily="34" charset="0"/>
                <a:ea typeface="黑体" panose="02010609060101010101" pitchFamily="49" charset="-122"/>
              </a:rPr>
              <a:t>Contraposition </a:t>
            </a:r>
            <a:r>
              <a:rPr lang="en-US" altLang="zh-CN" sz="2000" dirty="0">
                <a:latin typeface="Calibri" panose="020F0502020204030204" pitchFamily="34" charset="0"/>
                <a:ea typeface="黑体" panose="02010609060101010101" pitchFamily="49" charset="-122"/>
              </a:rPr>
              <a:t>mounting and welding of </a:t>
            </a:r>
            <a:r>
              <a:rPr lang="en-US" altLang="zh-CN" sz="2000" b="1" i="1" dirty="0">
                <a:solidFill>
                  <a:srgbClr val="FF0000"/>
                </a:solidFill>
                <a:latin typeface="Calibri" panose="020F0502020204030204" pitchFamily="34" charset="0"/>
                <a:ea typeface="黑体" panose="02010609060101010101" pitchFamily="49" charset="-122"/>
              </a:rPr>
              <a:t>R5/680</a:t>
            </a:r>
            <a:r>
              <a:rPr lang="en-US" altLang="zh-CN" sz="2000" dirty="0">
                <a:latin typeface="Calibri" panose="020F0502020204030204" pitchFamily="34" charset="0"/>
                <a:ea typeface="黑体" panose="02010609060101010101" pitchFamily="49" charset="-122"/>
              </a:rPr>
              <a:t>; </a:t>
            </a:r>
            <a:r>
              <a:rPr lang="en-US" altLang="zh-CN" sz="2000" b="1" i="1" dirty="0" smtClean="0">
                <a:solidFill>
                  <a:srgbClr val="FF0000"/>
                </a:solidFill>
                <a:latin typeface="Calibri" panose="020F0502020204030204" pitchFamily="34" charset="0"/>
                <a:ea typeface="黑体" panose="02010609060101010101" pitchFamily="49" charset="-122"/>
              </a:rPr>
              <a:t>R6/103</a:t>
            </a:r>
          </a:p>
          <a:p>
            <a:pPr marL="342900" indent="-342900">
              <a:buFont typeface="Arial" panose="020B0604020202020204" pitchFamily="34" charset="0"/>
              <a:buChar char="•"/>
            </a:pPr>
            <a:r>
              <a:rPr lang="en-US" altLang="zh-CN" sz="2000" b="1" i="1" dirty="0" smtClean="0">
                <a:solidFill>
                  <a:srgbClr val="FF0000"/>
                </a:solidFill>
                <a:latin typeface="Calibri" panose="020F0502020204030204" pitchFamily="34" charset="0"/>
                <a:ea typeface="黑体" panose="02010609060101010101" pitchFamily="49" charset="-122"/>
              </a:rPr>
              <a:t>C17/332</a:t>
            </a:r>
          </a:p>
          <a:p>
            <a:pPr marL="342900" indent="-342900">
              <a:buFont typeface="Arial" panose="020B0604020202020204" pitchFamily="34" charset="0"/>
              <a:buChar char="•"/>
            </a:pPr>
            <a:r>
              <a:rPr lang="en-US" altLang="zh-CN" sz="2000" b="1" i="1" dirty="0" smtClean="0">
                <a:solidFill>
                  <a:srgbClr val="FF0000"/>
                </a:solidFill>
                <a:latin typeface="Calibri" panose="020F0502020204030204" pitchFamily="34" charset="0"/>
                <a:ea typeface="黑体" panose="02010609060101010101" pitchFamily="49" charset="-122"/>
              </a:rPr>
              <a:t>C19 </a:t>
            </a:r>
            <a:r>
              <a:rPr lang="en-US" altLang="zh-CN" sz="2000" b="1" i="1" dirty="0">
                <a:solidFill>
                  <a:srgbClr val="FF0000"/>
                </a:solidFill>
                <a:latin typeface="Calibri" panose="020F0502020204030204" pitchFamily="34" charset="0"/>
                <a:ea typeface="黑体" panose="02010609060101010101" pitchFamily="49" charset="-122"/>
              </a:rPr>
              <a:t>/223</a:t>
            </a:r>
            <a:endParaRPr lang="zh-CN" altLang="en-US" sz="2000" b="1" i="1" dirty="0">
              <a:solidFill>
                <a:srgbClr val="FF0000"/>
              </a:solidFill>
              <a:latin typeface="Calibri" panose="020F0502020204030204" pitchFamily="34" charset="0"/>
              <a:ea typeface="黑体" panose="02010609060101010101" pitchFamily="49" charset="-122"/>
            </a:endParaRPr>
          </a:p>
        </p:txBody>
      </p:sp>
      <p:graphicFrame>
        <p:nvGraphicFramePr>
          <p:cNvPr id="11" name="Object 30"/>
          <p:cNvGraphicFramePr>
            <a:graphicFrameLocks noGrp="1" noChangeAspect="1"/>
          </p:cNvGraphicFramePr>
          <p:nvPr>
            <p:ph sz="half" idx="4294967295"/>
            <p:extLst>
              <p:ext uri="{D42A27DB-BD31-4B8C-83A1-F6EECF244321}">
                <p14:modId xmlns:p14="http://schemas.microsoft.com/office/powerpoint/2010/main" xmlns="" val="3855044134"/>
              </p:ext>
            </p:extLst>
          </p:nvPr>
        </p:nvGraphicFramePr>
        <p:xfrm>
          <a:off x="539750" y="1196975"/>
          <a:ext cx="3295650" cy="4992688"/>
        </p:xfrm>
        <a:graphic>
          <a:graphicData uri="http://schemas.openxmlformats.org/presentationml/2006/ole">
            <p:oleObj spid="_x0000_s8198" name="Visio" r:id="rId3" imgW="2986104" imgH="4524202" progId="">
              <p:embed/>
            </p:oleObj>
          </a:graphicData>
        </a:graphic>
      </p:graphicFrame>
      <p:sp>
        <p:nvSpPr>
          <p:cNvPr id="3" name="矩形 2"/>
          <p:cNvSpPr/>
          <p:nvPr/>
        </p:nvSpPr>
        <p:spPr>
          <a:xfrm>
            <a:off x="4283968" y="4149080"/>
            <a:ext cx="4752528" cy="1631216"/>
          </a:xfrm>
          <a:prstGeom prst="rect">
            <a:avLst/>
          </a:prstGeom>
        </p:spPr>
        <p:txBody>
          <a:bodyPr wrap="square">
            <a:spAutoFit/>
          </a:bodyPr>
          <a:lstStyle/>
          <a:p>
            <a:pPr marL="533400" indent="-533400">
              <a:buSzPct val="80000"/>
              <a:buFont typeface="Arial" panose="020B0604020202020204" pitchFamily="34" charset="0"/>
              <a:buChar char="•"/>
            </a:pPr>
            <a:r>
              <a:rPr lang="zh-CN" altLang="en-US" sz="2000" dirty="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焊接变容二极管</a:t>
            </a:r>
            <a:r>
              <a:rPr lang="en-US" altLang="zh-CN" sz="2000" b="1" dirty="0">
                <a:solidFill>
                  <a:srgbClr val="FF0000"/>
                </a:solidFill>
                <a:effectLst>
                  <a:outerShdw blurRad="38100" dist="38100" dir="2700000" algn="tl">
                    <a:srgbClr val="C0C0C0"/>
                  </a:outerShdw>
                </a:effectLst>
                <a:latin typeface="Calibri" panose="020F0502020204030204" pitchFamily="34" charset="0"/>
                <a:ea typeface="黑体" panose="02010609060101010101" pitchFamily="49" charset="-122"/>
              </a:rPr>
              <a:t>V1</a:t>
            </a:r>
            <a:r>
              <a:rPr lang="en-US" altLang="zh-CN" sz="2000" dirty="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a:t>
            </a:r>
            <a:r>
              <a:rPr lang="zh-CN" altLang="en-US" sz="2000" dirty="0" smtClean="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注意</a:t>
            </a:r>
            <a:r>
              <a:rPr lang="en-US" altLang="zh-CN" sz="2000" dirty="0" smtClean="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SMB</a:t>
            </a:r>
            <a:r>
              <a:rPr lang="zh-CN" altLang="en-US" sz="2000" dirty="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极性标记，必要时</a:t>
            </a:r>
            <a:r>
              <a:rPr lang="zh-CN" altLang="en-US" sz="2000" dirty="0" smtClean="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用万用表</a:t>
            </a:r>
            <a:r>
              <a:rPr lang="zh-CN" altLang="en-US" sz="2000" dirty="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判断</a:t>
            </a:r>
            <a:r>
              <a:rPr lang="en-US" altLang="zh-CN" sz="2000" b="1" dirty="0">
                <a:solidFill>
                  <a:srgbClr val="FF0000"/>
                </a:solidFill>
                <a:effectLst>
                  <a:outerShdw blurRad="38100" dist="38100" dir="2700000" algn="tl">
                    <a:srgbClr val="C0C0C0"/>
                  </a:outerShdw>
                </a:effectLst>
                <a:latin typeface="Calibri" panose="020F0502020204030204" pitchFamily="34" charset="0"/>
                <a:ea typeface="黑体" panose="02010609060101010101" pitchFamily="49" charset="-122"/>
              </a:rPr>
              <a:t>V1</a:t>
            </a:r>
            <a:r>
              <a:rPr lang="zh-CN" altLang="en-US" sz="2000" dirty="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极性</a:t>
            </a:r>
            <a:r>
              <a:rPr lang="en-US" altLang="zh-CN" sz="2000" dirty="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a:t>
            </a:r>
            <a:r>
              <a:rPr lang="zh-CN" altLang="en-US" sz="2000" dirty="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a:t>
            </a:r>
          </a:p>
          <a:p>
            <a:pPr marL="533400" indent="-533400">
              <a:buSzPct val="80000"/>
              <a:buFont typeface="Arial" panose="020B0604020202020204" pitchFamily="34" charset="0"/>
              <a:buChar char="•"/>
            </a:pPr>
            <a:r>
              <a:rPr lang="zh-CN" altLang="en-US" sz="2000" dirty="0">
                <a:solidFill>
                  <a:srgbClr val="0000FF"/>
                </a:solidFill>
                <a:effectLst>
                  <a:outerShdw blurRad="38100" dist="38100" dir="2700000" algn="tl">
                    <a:srgbClr val="C0C0C0"/>
                  </a:outerShdw>
                </a:effectLst>
                <a:latin typeface="Calibri" panose="020F0502020204030204" pitchFamily="34" charset="0"/>
                <a:ea typeface="黑体" panose="02010609060101010101" pitchFamily="49" charset="-122"/>
              </a:rPr>
              <a:t>对位安装并焊接</a:t>
            </a:r>
            <a:r>
              <a:rPr lang="en-US" altLang="zh-CN" sz="2000" b="1" dirty="0">
                <a:solidFill>
                  <a:srgbClr val="FF0000"/>
                </a:solidFill>
                <a:effectLst>
                  <a:outerShdw blurRad="38100" dist="38100" dir="2700000" algn="tl">
                    <a:srgbClr val="C0C0C0"/>
                  </a:outerShdw>
                </a:effectLst>
                <a:latin typeface="Calibri" panose="020F0502020204030204" pitchFamily="34" charset="0"/>
                <a:ea typeface="黑体" panose="02010609060101010101" pitchFamily="49" charset="-122"/>
              </a:rPr>
              <a:t>R5/680; R6/103</a:t>
            </a:r>
          </a:p>
          <a:p>
            <a:pPr marL="533400" indent="-533400">
              <a:buSzPct val="80000"/>
              <a:buFont typeface="Arial" panose="020B0604020202020204" pitchFamily="34" charset="0"/>
              <a:buChar char="•"/>
            </a:pPr>
            <a:r>
              <a:rPr lang="en-US" altLang="zh-CN" sz="2000" b="1" dirty="0">
                <a:solidFill>
                  <a:srgbClr val="FF0000"/>
                </a:solidFill>
                <a:effectLst>
                  <a:outerShdw blurRad="38100" dist="38100" dir="2700000" algn="tl">
                    <a:srgbClr val="C0C0C0"/>
                  </a:outerShdw>
                </a:effectLst>
                <a:latin typeface="Calibri" panose="020F0502020204030204" pitchFamily="34" charset="0"/>
                <a:ea typeface="黑体" panose="02010609060101010101" pitchFamily="49" charset="-122"/>
              </a:rPr>
              <a:t>C17/332</a:t>
            </a:r>
          </a:p>
          <a:p>
            <a:pPr marL="533400" indent="-533400">
              <a:buSzPct val="80000"/>
              <a:buFont typeface="Arial" panose="020B0604020202020204" pitchFamily="34" charset="0"/>
              <a:buChar char="•"/>
            </a:pPr>
            <a:r>
              <a:rPr lang="en-US" altLang="zh-CN" sz="2000" b="1" dirty="0">
                <a:solidFill>
                  <a:srgbClr val="FF0000"/>
                </a:solidFill>
                <a:effectLst>
                  <a:outerShdw blurRad="38100" dist="38100" dir="2700000" algn="tl">
                    <a:srgbClr val="C0C0C0"/>
                  </a:outerShdw>
                </a:effectLst>
                <a:latin typeface="Calibri" panose="020F0502020204030204" pitchFamily="34" charset="0"/>
                <a:ea typeface="黑体" panose="02010609060101010101" pitchFamily="49" charset="-122"/>
              </a:rPr>
              <a:t>C19 /223</a:t>
            </a:r>
            <a:endParaRPr lang="zh-CN" altLang="en-US" sz="2000" b="1" dirty="0">
              <a:solidFill>
                <a:srgbClr val="FF0000"/>
              </a:solidFill>
              <a:latin typeface="Calibri" panose="020F0502020204030204" pitchFamily="34" charset="0"/>
              <a:ea typeface="黑体" panose="02010609060101010101" pitchFamily="49" charset="-122"/>
            </a:endParaRPr>
          </a:p>
        </p:txBody>
      </p:sp>
    </p:spTree>
    <p:extLst>
      <p:ext uri="{BB962C8B-B14F-4D97-AF65-F5344CB8AC3E}">
        <p14:creationId xmlns:p14="http://schemas.microsoft.com/office/powerpoint/2010/main" xmlns="" val="16206850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sp>
        <p:nvSpPr>
          <p:cNvPr id="2" name="矩形 1"/>
          <p:cNvSpPr/>
          <p:nvPr/>
        </p:nvSpPr>
        <p:spPr>
          <a:xfrm>
            <a:off x="4283968" y="1484784"/>
            <a:ext cx="4464496" cy="2554545"/>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Calibri" panose="020F0502020204030204" pitchFamily="34" charset="0"/>
                <a:ea typeface="黑体" panose="02010609060101010101" pitchFamily="49" charset="-122"/>
              </a:rPr>
              <a:t>Inductance coil </a:t>
            </a:r>
            <a:r>
              <a:rPr lang="en-US" altLang="zh-CN" sz="2000" b="1" i="1" dirty="0" smtClean="0">
                <a:latin typeface="Calibri" panose="020F0502020204030204" pitchFamily="34" charset="0"/>
                <a:ea typeface="黑体" panose="02010609060101010101" pitchFamily="49" charset="-122"/>
              </a:rPr>
              <a:t>Ll~L4</a:t>
            </a:r>
          </a:p>
          <a:p>
            <a:pPr marL="342900" indent="-342900">
              <a:buFont typeface="Arial" panose="020B0604020202020204" pitchFamily="34" charset="0"/>
              <a:buChar char="•"/>
            </a:pPr>
            <a:r>
              <a:rPr lang="en-US" altLang="zh-CN" sz="2000" b="1" i="1" dirty="0" smtClean="0">
                <a:latin typeface="Calibri" panose="020F0502020204030204" pitchFamily="34" charset="0"/>
                <a:ea typeface="黑体" panose="02010609060101010101" pitchFamily="49" charset="-122"/>
              </a:rPr>
              <a:t>L1</a:t>
            </a:r>
            <a:r>
              <a:rPr lang="en-US" altLang="zh-CN" sz="2000" b="1" i="1" dirty="0">
                <a:latin typeface="Calibri" panose="020F0502020204030204" pitchFamily="34" charset="0"/>
                <a:ea typeface="黑体" panose="02010609060101010101" pitchFamily="49" charset="-122"/>
              </a:rPr>
              <a:t>: magnetic </a:t>
            </a:r>
            <a:r>
              <a:rPr lang="en-US" altLang="zh-CN" sz="2000" b="1" i="1" dirty="0" smtClean="0">
                <a:latin typeface="Calibri" panose="020F0502020204030204" pitchFamily="34" charset="0"/>
                <a:ea typeface="黑体" panose="02010609060101010101" pitchFamily="49" charset="-122"/>
              </a:rPr>
              <a:t>ring</a:t>
            </a:r>
          </a:p>
          <a:p>
            <a:pPr marL="342900" indent="-342900">
              <a:buFont typeface="Arial" panose="020B0604020202020204" pitchFamily="34" charset="0"/>
              <a:buChar char="•"/>
            </a:pPr>
            <a:r>
              <a:rPr lang="en-US" altLang="zh-CN" sz="2000" b="1" i="1" dirty="0" smtClean="0">
                <a:latin typeface="Calibri" panose="020F0502020204030204" pitchFamily="34" charset="0"/>
                <a:ea typeface="黑体" panose="02010609060101010101" pitchFamily="49" charset="-122"/>
              </a:rPr>
              <a:t>L2</a:t>
            </a:r>
            <a:r>
              <a:rPr lang="en-US" altLang="zh-CN" sz="2000" b="1" i="1" dirty="0">
                <a:latin typeface="Calibri" panose="020F0502020204030204" pitchFamily="34" charset="0"/>
                <a:ea typeface="黑体" panose="02010609060101010101" pitchFamily="49" charset="-122"/>
              </a:rPr>
              <a:t>: color ring </a:t>
            </a:r>
            <a:r>
              <a:rPr lang="en-US" altLang="zh-CN" sz="2000" b="1" i="1" dirty="0" smtClean="0">
                <a:latin typeface="Calibri" panose="020F0502020204030204" pitchFamily="34" charset="0"/>
                <a:ea typeface="黑体" panose="02010609060101010101" pitchFamily="49" charset="-122"/>
              </a:rPr>
              <a:t>inductance</a:t>
            </a:r>
          </a:p>
          <a:p>
            <a:pPr marL="342900" indent="-342900">
              <a:buFont typeface="Arial" panose="020B0604020202020204" pitchFamily="34" charset="0"/>
              <a:buChar char="•"/>
            </a:pPr>
            <a:r>
              <a:rPr lang="en-US" altLang="zh-CN" sz="2000" b="1" i="1" dirty="0" smtClean="0">
                <a:latin typeface="Calibri" panose="020F0502020204030204" pitchFamily="34" charset="0"/>
                <a:ea typeface="黑体" panose="02010609060101010101" pitchFamily="49" charset="-122"/>
              </a:rPr>
              <a:t>L3:8 </a:t>
            </a:r>
            <a:r>
              <a:rPr lang="en-US" altLang="zh-CN" sz="2000" b="1" i="1" dirty="0">
                <a:latin typeface="Calibri" panose="020F0502020204030204" pitchFamily="34" charset="0"/>
                <a:ea typeface="黑体" panose="02010609060101010101" pitchFamily="49" charset="-122"/>
              </a:rPr>
              <a:t>turn </a:t>
            </a:r>
            <a:r>
              <a:rPr lang="en-US" altLang="zh-CN" sz="2000" b="1" i="1" dirty="0" smtClean="0">
                <a:latin typeface="Calibri" panose="020F0502020204030204" pitchFamily="34" charset="0"/>
                <a:ea typeface="黑体" panose="02010609060101010101" pitchFamily="49" charset="-122"/>
              </a:rPr>
              <a:t>coil</a:t>
            </a:r>
          </a:p>
          <a:p>
            <a:pPr marL="342900" indent="-342900">
              <a:buFont typeface="Arial" panose="020B0604020202020204" pitchFamily="34" charset="0"/>
              <a:buChar char="•"/>
            </a:pPr>
            <a:r>
              <a:rPr lang="en-US" altLang="zh-CN" sz="2000" b="1" i="1" dirty="0" smtClean="0">
                <a:latin typeface="Calibri" panose="020F0502020204030204" pitchFamily="34" charset="0"/>
                <a:ea typeface="黑体" panose="02010609060101010101" pitchFamily="49" charset="-122"/>
              </a:rPr>
              <a:t>L4:5 </a:t>
            </a:r>
            <a:r>
              <a:rPr lang="en-US" altLang="zh-CN" sz="2000" b="1" i="1" dirty="0">
                <a:latin typeface="Calibri" panose="020F0502020204030204" pitchFamily="34" charset="0"/>
                <a:ea typeface="黑体" panose="02010609060101010101" pitchFamily="49" charset="-122"/>
              </a:rPr>
              <a:t>turn </a:t>
            </a:r>
            <a:r>
              <a:rPr lang="en-US" altLang="zh-CN" sz="2000" b="1" i="1" dirty="0" smtClean="0">
                <a:latin typeface="Calibri" panose="020F0502020204030204" pitchFamily="34" charset="0"/>
                <a:ea typeface="黑体" panose="02010609060101010101" pitchFamily="49" charset="-122"/>
              </a:rPr>
              <a:t>coil</a:t>
            </a:r>
          </a:p>
          <a:p>
            <a:pPr marL="342900" indent="-342900">
              <a:buFont typeface="Arial" panose="020B0604020202020204" pitchFamily="34" charset="0"/>
              <a:buChar char="•"/>
            </a:pPr>
            <a:r>
              <a:rPr lang="en-US" altLang="zh-CN" sz="2000" dirty="0" smtClean="0">
                <a:latin typeface="Calibri" panose="020F0502020204030204" pitchFamily="34" charset="0"/>
                <a:ea typeface="黑体" panose="02010609060101010101" pitchFamily="49" charset="-122"/>
              </a:rPr>
              <a:t>The </a:t>
            </a:r>
            <a:r>
              <a:rPr lang="en-US" altLang="zh-CN" sz="2000" dirty="0">
                <a:latin typeface="Calibri" panose="020F0502020204030204" pitchFamily="34" charset="0"/>
                <a:ea typeface="黑体" panose="02010609060101010101" pitchFamily="49" charset="-122"/>
              </a:rPr>
              <a:t>spacing of the welding pads shall be adjusted and then inserted, so the welding time shall not be too long.</a:t>
            </a:r>
            <a:endParaRPr lang="zh-CN" altLang="en-US" sz="2000" b="1" i="1" dirty="0">
              <a:solidFill>
                <a:srgbClr val="FF0000"/>
              </a:solidFill>
              <a:latin typeface="Calibri" panose="020F0502020204030204" pitchFamily="34" charset="0"/>
              <a:ea typeface="黑体" panose="02010609060101010101" pitchFamily="49" charset="-122"/>
            </a:endParaRPr>
          </a:p>
        </p:txBody>
      </p:sp>
      <p:sp>
        <p:nvSpPr>
          <p:cNvPr id="3" name="矩形 2"/>
          <p:cNvSpPr/>
          <p:nvPr/>
        </p:nvSpPr>
        <p:spPr>
          <a:xfrm>
            <a:off x="4283968" y="4149080"/>
            <a:ext cx="4752528" cy="2554545"/>
          </a:xfrm>
          <a:prstGeom prst="rect">
            <a:avLst/>
          </a:prstGeom>
        </p:spPr>
        <p:txBody>
          <a:bodyPr wrap="square">
            <a:spAutoFit/>
          </a:bodyPr>
          <a:lstStyle/>
          <a:p>
            <a:pPr marL="533400" indent="-533400">
              <a:buSzPct val="80000"/>
              <a:buFont typeface="Arial" panose="020B0604020202020204" pitchFamily="34" charset="0"/>
              <a:buChar char="•"/>
            </a:pPr>
            <a:r>
              <a:rPr lang="zh-CN" altLang="en-US" sz="2000" dirty="0">
                <a:effectLst>
                  <a:outerShdw blurRad="38100" dist="38100" dir="2700000" algn="tl">
                    <a:srgbClr val="C0C0C0"/>
                  </a:outerShdw>
                </a:effectLst>
                <a:latin typeface="Calibri" panose="020F0502020204030204" pitchFamily="34" charset="0"/>
                <a:ea typeface="黑体" panose="02010609060101010101" pitchFamily="49" charset="-122"/>
              </a:rPr>
              <a:t>电感线圈</a:t>
            </a:r>
            <a:r>
              <a:rPr lang="en-US" altLang="zh-CN" sz="2000" b="1" i="1" dirty="0">
                <a:effectLst>
                  <a:outerShdw blurRad="38100" dist="38100" dir="2700000" algn="tl">
                    <a:srgbClr val="C0C0C0"/>
                  </a:outerShdw>
                </a:effectLst>
                <a:latin typeface="Calibri" panose="020F0502020204030204" pitchFamily="34" charset="0"/>
                <a:ea typeface="黑体" panose="02010609060101010101" pitchFamily="49" charset="-122"/>
              </a:rPr>
              <a:t>Ll~L4</a:t>
            </a:r>
          </a:p>
          <a:p>
            <a:pPr marL="533400" indent="-533400">
              <a:buSzPct val="80000"/>
              <a:buFont typeface="Arial" panose="020B0604020202020204" pitchFamily="34" charset="0"/>
              <a:buChar char="•"/>
            </a:pPr>
            <a:r>
              <a:rPr lang="en-US" altLang="zh-CN" sz="2000" b="1" i="1" dirty="0">
                <a:effectLst>
                  <a:outerShdw blurRad="38100" dist="38100" dir="2700000" algn="tl">
                    <a:srgbClr val="C0C0C0"/>
                  </a:outerShdw>
                </a:effectLst>
                <a:latin typeface="Calibri" panose="020F0502020204030204" pitchFamily="34" charset="0"/>
                <a:ea typeface="黑体" panose="02010609060101010101" pitchFamily="49" charset="-122"/>
              </a:rPr>
              <a:t>	L1</a:t>
            </a: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：磁环</a:t>
            </a:r>
          </a:p>
          <a:p>
            <a:pPr marL="533400" indent="-533400">
              <a:buSzPct val="80000"/>
              <a:buFont typeface="Arial" panose="020B0604020202020204" pitchFamily="34" charset="0"/>
              <a:buChar char="•"/>
            </a:pP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	</a:t>
            </a:r>
            <a:r>
              <a:rPr lang="en-US" altLang="zh-CN" sz="2000" b="1" i="1" dirty="0">
                <a:effectLst>
                  <a:outerShdw blurRad="38100" dist="38100" dir="2700000" algn="tl">
                    <a:srgbClr val="C0C0C0"/>
                  </a:outerShdw>
                </a:effectLst>
                <a:latin typeface="Calibri" panose="020F0502020204030204" pitchFamily="34" charset="0"/>
                <a:ea typeface="黑体" panose="02010609060101010101" pitchFamily="49" charset="-122"/>
              </a:rPr>
              <a:t>L2</a:t>
            </a: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：色环电感</a:t>
            </a:r>
          </a:p>
          <a:p>
            <a:pPr marL="533400" indent="-533400">
              <a:buSzPct val="80000"/>
              <a:buFont typeface="Arial" panose="020B0604020202020204" pitchFamily="34" charset="0"/>
              <a:buChar char="•"/>
            </a:pP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	</a:t>
            </a:r>
            <a:r>
              <a:rPr lang="en-US" altLang="zh-CN" sz="2000" b="1" i="1" dirty="0">
                <a:effectLst>
                  <a:outerShdw blurRad="38100" dist="38100" dir="2700000" algn="tl">
                    <a:srgbClr val="C0C0C0"/>
                  </a:outerShdw>
                </a:effectLst>
                <a:latin typeface="Calibri" panose="020F0502020204030204" pitchFamily="34" charset="0"/>
                <a:ea typeface="黑体" panose="02010609060101010101" pitchFamily="49" charset="-122"/>
              </a:rPr>
              <a:t>L3</a:t>
            </a: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a:t>
            </a:r>
            <a:r>
              <a:rPr lang="en-US" altLang="zh-CN" sz="2000" b="1" i="1" dirty="0">
                <a:effectLst>
                  <a:outerShdw blurRad="38100" dist="38100" dir="2700000" algn="tl">
                    <a:srgbClr val="C0C0C0"/>
                  </a:outerShdw>
                </a:effectLst>
                <a:latin typeface="Calibri" panose="020F0502020204030204" pitchFamily="34" charset="0"/>
                <a:ea typeface="黑体" panose="02010609060101010101" pitchFamily="49" charset="-122"/>
              </a:rPr>
              <a:t>8</a:t>
            </a: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匝线圈</a:t>
            </a:r>
          </a:p>
          <a:p>
            <a:pPr marL="533400" indent="-533400">
              <a:buSzPct val="80000"/>
              <a:buFont typeface="Arial" panose="020B0604020202020204" pitchFamily="34" charset="0"/>
              <a:buChar char="•"/>
            </a:pP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	</a:t>
            </a:r>
            <a:r>
              <a:rPr lang="en-US" altLang="zh-CN" sz="2000" b="1" i="1" dirty="0">
                <a:effectLst>
                  <a:outerShdw blurRad="38100" dist="38100" dir="2700000" algn="tl">
                    <a:srgbClr val="C0C0C0"/>
                  </a:outerShdw>
                </a:effectLst>
                <a:latin typeface="Calibri" panose="020F0502020204030204" pitchFamily="34" charset="0"/>
                <a:ea typeface="黑体" panose="02010609060101010101" pitchFamily="49" charset="-122"/>
              </a:rPr>
              <a:t>L4</a:t>
            </a: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 </a:t>
            </a:r>
            <a:r>
              <a:rPr lang="en-US" altLang="zh-CN" sz="2000" b="1" i="1" dirty="0">
                <a:effectLst>
                  <a:outerShdw blurRad="38100" dist="38100" dir="2700000" algn="tl">
                    <a:srgbClr val="C0C0C0"/>
                  </a:outerShdw>
                </a:effectLst>
                <a:latin typeface="Calibri" panose="020F0502020204030204" pitchFamily="34" charset="0"/>
                <a:ea typeface="黑体" panose="02010609060101010101" pitchFamily="49" charset="-122"/>
              </a:rPr>
              <a:t>5</a:t>
            </a:r>
            <a:r>
              <a:rPr lang="zh-CN" altLang="en-US" sz="2000" b="1" i="1" dirty="0">
                <a:effectLst>
                  <a:outerShdw blurRad="38100" dist="38100" dir="2700000" algn="tl">
                    <a:srgbClr val="C0C0C0"/>
                  </a:outerShdw>
                </a:effectLst>
                <a:latin typeface="Calibri" panose="020F0502020204030204" pitchFamily="34" charset="0"/>
                <a:ea typeface="黑体" panose="02010609060101010101" pitchFamily="49" charset="-122"/>
              </a:rPr>
              <a:t>匝线圈</a:t>
            </a:r>
          </a:p>
          <a:p>
            <a:pPr marL="533400" indent="-533400">
              <a:buSzPct val="80000"/>
              <a:buFont typeface="Arial" panose="020B0604020202020204" pitchFamily="34" charset="0"/>
              <a:buChar char="•"/>
            </a:pPr>
            <a:r>
              <a:rPr lang="zh-CN" altLang="en-US" sz="2000" dirty="0">
                <a:effectLst>
                  <a:outerShdw blurRad="38100" dist="38100" dir="2700000" algn="tl">
                    <a:srgbClr val="C0C0C0"/>
                  </a:outerShdw>
                </a:effectLst>
                <a:latin typeface="Calibri" panose="020F0502020204030204" pitchFamily="34" charset="0"/>
                <a:ea typeface="黑体" panose="02010609060101010101" pitchFamily="49" charset="-122"/>
              </a:rPr>
              <a:t>应视焊盘间距整形后再插装，焊接时间不宜过长。</a:t>
            </a:r>
          </a:p>
          <a:p>
            <a:pPr marL="533400" indent="-533400">
              <a:buSzPct val="80000"/>
              <a:buFont typeface="Arial" panose="020B0604020202020204" pitchFamily="34" charset="0"/>
              <a:buChar char="•"/>
            </a:pPr>
            <a:endParaRPr lang="zh-CN" altLang="en-US" sz="2000" dirty="0">
              <a:effectLst>
                <a:outerShdw blurRad="38100" dist="38100" dir="2700000" algn="tl">
                  <a:srgbClr val="C0C0C0"/>
                </a:outerShdw>
              </a:effectLst>
              <a:latin typeface="Calibri" panose="020F0502020204030204" pitchFamily="34" charset="0"/>
              <a:ea typeface="黑体" panose="02010609060101010101" pitchFamily="49" charset="-122"/>
            </a:endParaRPr>
          </a:p>
        </p:txBody>
      </p:sp>
      <p:pic>
        <p:nvPicPr>
          <p:cNvPr id="6" name="Picture 3"/>
          <p:cNvPicPr>
            <a:picLocks noGrp="1" noChangeAspect="1" noChangeArrowheads="1"/>
          </p:cNvPicPr>
          <p:nvPr>
            <p:ph sz="half" idx="4294967295"/>
          </p:nvPr>
        </p:nvPicPr>
        <p:blipFill>
          <a:blip r:embed="rId2" cstate="print">
            <a:lum bright="20000"/>
            <a:extLst>
              <a:ext uri="{28A0092B-C50C-407E-A947-70E740481C1C}">
                <a14:useLocalDpi xmlns:a14="http://schemas.microsoft.com/office/drawing/2010/main" xmlns="" val="0"/>
              </a:ext>
            </a:extLst>
          </a:blip>
          <a:srcRect/>
          <a:stretch>
            <a:fillRect/>
          </a:stretch>
        </p:blipFill>
        <p:spPr>
          <a:xfrm>
            <a:off x="684014" y="1556792"/>
            <a:ext cx="2916238" cy="4498975"/>
          </a:xfrm>
          <a:noFill/>
        </p:spPr>
      </p:pic>
      <p:sp>
        <p:nvSpPr>
          <p:cNvPr id="7" name="AutoShape 12"/>
          <p:cNvSpPr>
            <a:spLocks noChangeArrowheads="1"/>
          </p:cNvSpPr>
          <p:nvPr/>
        </p:nvSpPr>
        <p:spPr bwMode="auto">
          <a:xfrm>
            <a:off x="3563739" y="2448967"/>
            <a:ext cx="503238" cy="215900"/>
          </a:xfrm>
          <a:prstGeom prst="wedgeRectCallout">
            <a:avLst>
              <a:gd name="adj1" fmla="val -165144"/>
              <a:gd name="adj2" fmla="val 233088"/>
            </a:avLst>
          </a:prstGeom>
          <a:solidFill>
            <a:srgbClr val="66FF33"/>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zh-CN"/>
              <a:t>L1</a:t>
            </a:r>
          </a:p>
        </p:txBody>
      </p:sp>
      <p:sp>
        <p:nvSpPr>
          <p:cNvPr id="8" name="AutoShape 13"/>
          <p:cNvSpPr>
            <a:spLocks noChangeArrowheads="1"/>
          </p:cNvSpPr>
          <p:nvPr/>
        </p:nvSpPr>
        <p:spPr bwMode="auto">
          <a:xfrm>
            <a:off x="539552" y="2880767"/>
            <a:ext cx="503237" cy="215900"/>
          </a:xfrm>
          <a:prstGeom prst="wedgeRectCallout">
            <a:avLst>
              <a:gd name="adj1" fmla="val 249370"/>
              <a:gd name="adj2" fmla="val 286028"/>
            </a:avLst>
          </a:prstGeom>
          <a:solidFill>
            <a:srgbClr val="66FF33"/>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zh-CN"/>
              <a:t>L2</a:t>
            </a:r>
          </a:p>
        </p:txBody>
      </p:sp>
      <p:sp>
        <p:nvSpPr>
          <p:cNvPr id="9" name="AutoShape 14"/>
          <p:cNvSpPr>
            <a:spLocks noChangeArrowheads="1"/>
          </p:cNvSpPr>
          <p:nvPr/>
        </p:nvSpPr>
        <p:spPr bwMode="auto">
          <a:xfrm>
            <a:off x="684014" y="4322217"/>
            <a:ext cx="503238" cy="215900"/>
          </a:xfrm>
          <a:prstGeom prst="wedgeRectCallout">
            <a:avLst>
              <a:gd name="adj1" fmla="val 158519"/>
              <a:gd name="adj2" fmla="val 405148"/>
            </a:avLst>
          </a:prstGeom>
          <a:solidFill>
            <a:srgbClr val="66FF33"/>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zh-CN"/>
              <a:t>L4</a:t>
            </a:r>
          </a:p>
        </p:txBody>
      </p:sp>
      <p:sp>
        <p:nvSpPr>
          <p:cNvPr id="10" name="AutoShape 15"/>
          <p:cNvSpPr>
            <a:spLocks noChangeArrowheads="1"/>
          </p:cNvSpPr>
          <p:nvPr/>
        </p:nvSpPr>
        <p:spPr bwMode="auto">
          <a:xfrm>
            <a:off x="828477" y="1801267"/>
            <a:ext cx="503237" cy="215900"/>
          </a:xfrm>
          <a:prstGeom prst="wedgeRectCallout">
            <a:avLst>
              <a:gd name="adj1" fmla="val 209620"/>
              <a:gd name="adj2" fmla="val 572796"/>
            </a:avLst>
          </a:prstGeom>
          <a:solidFill>
            <a:srgbClr val="66FF33"/>
          </a:solidFill>
          <a:ln w="9525" algn="ctr">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p>
            <a:r>
              <a:rPr lang="en-US" altLang="zh-CN"/>
              <a:t>L3</a:t>
            </a:r>
          </a:p>
        </p:txBody>
      </p:sp>
    </p:spTree>
    <p:extLst>
      <p:ext uri="{BB962C8B-B14F-4D97-AF65-F5344CB8AC3E}">
        <p14:creationId xmlns:p14="http://schemas.microsoft.com/office/powerpoint/2010/main" xmlns="" val="399341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sp>
        <p:nvSpPr>
          <p:cNvPr id="2" name="矩形 1"/>
          <p:cNvSpPr/>
          <p:nvPr/>
        </p:nvSpPr>
        <p:spPr>
          <a:xfrm>
            <a:off x="4283968" y="1484784"/>
            <a:ext cx="4464496" cy="707886"/>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Calibri" panose="020F0502020204030204" pitchFamily="34" charset="0"/>
                <a:ea typeface="黑体" panose="02010609060101010101" pitchFamily="49" charset="-122"/>
              </a:rPr>
              <a:t>Electrolytic capacitor </a:t>
            </a:r>
            <a:r>
              <a:rPr lang="en-US" altLang="zh-CN" sz="2000" b="1" dirty="0">
                <a:solidFill>
                  <a:srgbClr val="FF0000"/>
                </a:solidFill>
                <a:latin typeface="Calibri" panose="020F0502020204030204" pitchFamily="34" charset="0"/>
                <a:ea typeface="黑体" panose="02010609060101010101" pitchFamily="49" charset="-122"/>
              </a:rPr>
              <a:t>C18 (</a:t>
            </a:r>
            <a:r>
              <a:rPr lang="en-US" altLang="zh-CN" sz="2000" b="1" dirty="0" smtClean="0">
                <a:solidFill>
                  <a:srgbClr val="FF0000"/>
                </a:solidFill>
                <a:latin typeface="Calibri" panose="020F0502020204030204" pitchFamily="34" charset="0"/>
                <a:ea typeface="黑体" panose="02010609060101010101" pitchFamily="49" charset="-122"/>
              </a:rPr>
              <a:t>100</a:t>
            </a:r>
            <a:r>
              <a:rPr lang="en-US" altLang="zh-CN" sz="2000" b="1" dirty="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μ</a:t>
            </a:r>
            <a:r>
              <a:rPr lang="en-US" altLang="zh-CN" sz="2000" b="1" dirty="0" smtClean="0">
                <a:solidFill>
                  <a:srgbClr val="FF0000"/>
                </a:solidFill>
                <a:latin typeface="Calibri" panose="020F0502020204030204" pitchFamily="34" charset="0"/>
                <a:ea typeface="黑体" panose="02010609060101010101" pitchFamily="49" charset="-122"/>
              </a:rPr>
              <a:t>F</a:t>
            </a:r>
            <a:r>
              <a:rPr lang="en-US" altLang="zh-CN" sz="2000" b="1" dirty="0">
                <a:solidFill>
                  <a:srgbClr val="FF0000"/>
                </a:solidFill>
                <a:latin typeface="Calibri" panose="020F0502020204030204" pitchFamily="34" charset="0"/>
                <a:ea typeface="黑体" panose="02010609060101010101" pitchFamily="49" charset="-122"/>
              </a:rPr>
              <a:t>) </a:t>
            </a:r>
            <a:r>
              <a:rPr lang="en-US" altLang="zh-CN" sz="2000" dirty="0">
                <a:latin typeface="Calibri" panose="020F0502020204030204" pitchFamily="34" charset="0"/>
                <a:ea typeface="黑体" panose="02010609060101010101" pitchFamily="49" charset="-122"/>
              </a:rPr>
              <a:t>mounted on board.</a:t>
            </a:r>
            <a:endParaRPr lang="zh-CN" altLang="en-US" sz="2000" b="1" i="1" dirty="0">
              <a:solidFill>
                <a:srgbClr val="FF0000"/>
              </a:solidFill>
              <a:latin typeface="Calibri" panose="020F0502020204030204" pitchFamily="34" charset="0"/>
              <a:ea typeface="黑体" panose="02010609060101010101" pitchFamily="49" charset="-122"/>
            </a:endParaRPr>
          </a:p>
        </p:txBody>
      </p:sp>
      <p:sp>
        <p:nvSpPr>
          <p:cNvPr id="3" name="矩形 2"/>
          <p:cNvSpPr/>
          <p:nvPr/>
        </p:nvSpPr>
        <p:spPr>
          <a:xfrm>
            <a:off x="4572000" y="2308566"/>
            <a:ext cx="4752528" cy="400110"/>
          </a:xfrm>
          <a:prstGeom prst="rect">
            <a:avLst/>
          </a:prstGeom>
        </p:spPr>
        <p:txBody>
          <a:bodyPr wrap="square">
            <a:spAutoFit/>
          </a:bodyPr>
          <a:lstStyle/>
          <a:p>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电解电容</a:t>
            </a:r>
            <a:r>
              <a:rPr lang="en-US" altLang="zh-CN" sz="2000" b="1" dirty="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C18(100μF)</a:t>
            </a:r>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贴板卧装。</a:t>
            </a:r>
          </a:p>
        </p:txBody>
      </p:sp>
      <p:pic>
        <p:nvPicPr>
          <p:cNvPr id="11" name="Picture 3"/>
          <p:cNvPicPr>
            <a:picLocks noGrp="1" noChangeAspect="1" noChangeArrowheads="1"/>
          </p:cNvPicPr>
          <p:nvPr>
            <p:ph sz="half" idx="4294967295"/>
          </p:nvPr>
        </p:nvPicPr>
        <p:blipFill>
          <a:blip r:embed="rId2" cstate="print">
            <a:lum bright="20000"/>
            <a:extLst>
              <a:ext uri="{28A0092B-C50C-407E-A947-70E740481C1C}">
                <a14:useLocalDpi xmlns:a14="http://schemas.microsoft.com/office/drawing/2010/main" xmlns="" val="0"/>
              </a:ext>
            </a:extLst>
          </a:blip>
          <a:srcRect/>
          <a:stretch>
            <a:fillRect/>
          </a:stretch>
        </p:blipFill>
        <p:spPr>
          <a:xfrm>
            <a:off x="395536" y="1412776"/>
            <a:ext cx="3168650" cy="4498975"/>
          </a:xfrm>
          <a:noFill/>
        </p:spPr>
      </p:pic>
      <p:pic>
        <p:nvPicPr>
          <p:cNvPr id="12" name="Picture 5" descr="0_15"/>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3203823" y="4660801"/>
            <a:ext cx="431800" cy="28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45358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sp>
        <p:nvSpPr>
          <p:cNvPr id="2" name="矩形 1"/>
          <p:cNvSpPr/>
          <p:nvPr/>
        </p:nvSpPr>
        <p:spPr>
          <a:xfrm>
            <a:off x="4283968" y="1484784"/>
            <a:ext cx="4464496" cy="707886"/>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Calibri" panose="020F0502020204030204" pitchFamily="34" charset="0"/>
                <a:ea typeface="黑体" panose="02010609060101010101" pitchFamily="49" charset="-122"/>
              </a:rPr>
              <a:t>Welding led </a:t>
            </a:r>
            <a:r>
              <a:rPr lang="en-US" altLang="zh-CN" sz="2000" b="1" i="1" dirty="0" smtClean="0">
                <a:solidFill>
                  <a:srgbClr val="FF0000"/>
                </a:solidFill>
                <a:latin typeface="Calibri" panose="020F0502020204030204" pitchFamily="34" charset="0"/>
                <a:ea typeface="黑体" panose="02010609060101010101" pitchFamily="49" charset="-122"/>
              </a:rPr>
              <a:t>V2</a:t>
            </a:r>
          </a:p>
          <a:p>
            <a:pPr marL="342900" indent="-342900">
              <a:buFont typeface="Arial" panose="020B0604020202020204" pitchFamily="34" charset="0"/>
              <a:buChar char="•"/>
            </a:pPr>
            <a:r>
              <a:rPr lang="en-US" altLang="zh-CN" sz="2000" dirty="0" smtClean="0">
                <a:latin typeface="Calibri" panose="020F0502020204030204" pitchFamily="34" charset="0"/>
                <a:ea typeface="黑体" panose="02010609060101010101" pitchFamily="49" charset="-122"/>
              </a:rPr>
              <a:t>Pay </a:t>
            </a:r>
            <a:r>
              <a:rPr lang="en-US" altLang="zh-CN" sz="2000" dirty="0">
                <a:latin typeface="Calibri" panose="020F0502020204030204" pitchFamily="34" charset="0"/>
                <a:ea typeface="黑体" panose="02010609060101010101" pitchFamily="49" charset="-122"/>
              </a:rPr>
              <a:t>attention to height and polarity.</a:t>
            </a:r>
            <a:endParaRPr lang="zh-CN" altLang="en-US" sz="2000" b="1" i="1" dirty="0">
              <a:solidFill>
                <a:srgbClr val="FF0000"/>
              </a:solidFill>
              <a:latin typeface="Calibri" panose="020F0502020204030204" pitchFamily="34" charset="0"/>
              <a:ea typeface="黑体" panose="02010609060101010101" pitchFamily="49" charset="-122"/>
            </a:endParaRPr>
          </a:p>
        </p:txBody>
      </p:sp>
      <p:sp>
        <p:nvSpPr>
          <p:cNvPr id="3" name="矩形 2"/>
          <p:cNvSpPr/>
          <p:nvPr/>
        </p:nvSpPr>
        <p:spPr>
          <a:xfrm>
            <a:off x="4572000" y="2348880"/>
            <a:ext cx="4752528" cy="707886"/>
          </a:xfrm>
          <a:prstGeom prst="rect">
            <a:avLst/>
          </a:prstGeom>
        </p:spPr>
        <p:txBody>
          <a:bodyPr wrap="square">
            <a:spAutoFit/>
          </a:bodyPr>
          <a:lstStyle/>
          <a:p>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焊接发光二极管</a:t>
            </a:r>
            <a:r>
              <a:rPr lang="en-US" altLang="zh-CN" sz="2000" b="1" i="1" dirty="0">
                <a:solidFill>
                  <a:srgbClr val="FF0000"/>
                </a:solidFill>
                <a:effectLst>
                  <a:outerShdw blurRad="38100" dist="38100" dir="2700000" algn="tl">
                    <a:srgbClr val="C0C0C0"/>
                  </a:outerShdw>
                </a:effectLst>
                <a:latin typeface="Times New Roman" panose="02020603050405020304" pitchFamily="18" charset="0"/>
                <a:ea typeface="楷体_GB2312" pitchFamily="49" charset="-122"/>
              </a:rPr>
              <a:t>V2</a:t>
            </a:r>
          </a:p>
          <a:p>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注意高度，极性。</a:t>
            </a:r>
          </a:p>
        </p:txBody>
      </p:sp>
      <p:pic>
        <p:nvPicPr>
          <p:cNvPr id="7" name="Picture 3"/>
          <p:cNvPicPr>
            <a:picLocks noGrp="1" noChangeAspect="1" noChangeArrowheads="1"/>
          </p:cNvPicPr>
          <p:nvPr>
            <p:ph sz="half" idx="4294967295"/>
          </p:nvPr>
        </p:nvPicPr>
        <p:blipFill>
          <a:blip r:embed="rId2" cstate="print">
            <a:lum bright="30000" contrast="10000"/>
            <a:extLst>
              <a:ext uri="{28A0092B-C50C-407E-A947-70E740481C1C}">
                <a14:useLocalDpi xmlns:a14="http://schemas.microsoft.com/office/drawing/2010/main" xmlns="" val="0"/>
              </a:ext>
            </a:extLst>
          </a:blip>
          <a:srcRect/>
          <a:stretch>
            <a:fillRect/>
          </a:stretch>
        </p:blipFill>
        <p:spPr>
          <a:xfrm>
            <a:off x="683568" y="1457336"/>
            <a:ext cx="3132138" cy="4498975"/>
          </a:xfrm>
          <a:noFill/>
        </p:spPr>
      </p:pic>
      <p:pic>
        <p:nvPicPr>
          <p:cNvPr id="8" name="Picture 5" descr="0_15"/>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51881" y="2925774"/>
            <a:ext cx="431800" cy="280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778931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sp>
        <p:nvSpPr>
          <p:cNvPr id="2" name="矩形 1"/>
          <p:cNvSpPr/>
          <p:nvPr/>
        </p:nvSpPr>
        <p:spPr>
          <a:xfrm>
            <a:off x="4283968" y="1484784"/>
            <a:ext cx="4464496" cy="707886"/>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Calibri" panose="020F0502020204030204" pitchFamily="34" charset="0"/>
                <a:ea typeface="黑体" panose="02010609060101010101" pitchFamily="49" charset="-122"/>
              </a:rPr>
              <a:t>Welding power supply line </a:t>
            </a:r>
            <a:r>
              <a:rPr lang="en-US" altLang="zh-CN" sz="2000" dirty="0">
                <a:solidFill>
                  <a:srgbClr val="FF0000"/>
                </a:solidFill>
                <a:latin typeface="Calibri" panose="020F0502020204030204" pitchFamily="34" charset="0"/>
                <a:ea typeface="黑体" panose="02010609060101010101" pitchFamily="49" charset="-122"/>
              </a:rPr>
              <a:t>J3</a:t>
            </a:r>
            <a:r>
              <a:rPr lang="en-US" altLang="zh-CN" sz="2000" dirty="0">
                <a:latin typeface="Calibri" panose="020F0502020204030204" pitchFamily="34" charset="0"/>
                <a:ea typeface="黑体" panose="02010609060101010101" pitchFamily="49" charset="-122"/>
              </a:rPr>
              <a:t> and </a:t>
            </a:r>
            <a:r>
              <a:rPr lang="en-US" altLang="zh-CN" sz="2000" dirty="0">
                <a:solidFill>
                  <a:srgbClr val="FF0000"/>
                </a:solidFill>
                <a:latin typeface="Calibri" panose="020F0502020204030204" pitchFamily="34" charset="0"/>
                <a:ea typeface="黑体" panose="02010609060101010101" pitchFamily="49" charset="-122"/>
              </a:rPr>
              <a:t>J4</a:t>
            </a:r>
            <a:r>
              <a:rPr lang="en-US" altLang="zh-CN" sz="2000" dirty="0">
                <a:latin typeface="Calibri" panose="020F0502020204030204" pitchFamily="34" charset="0"/>
                <a:ea typeface="黑体" panose="02010609060101010101" pitchFamily="49" charset="-122"/>
              </a:rPr>
              <a:t>, pay attention to polarity and color.</a:t>
            </a:r>
            <a:endParaRPr lang="zh-CN" altLang="en-US" sz="2000" b="1" i="1" dirty="0">
              <a:solidFill>
                <a:srgbClr val="FF0000"/>
              </a:solidFill>
              <a:latin typeface="Calibri" panose="020F0502020204030204" pitchFamily="34" charset="0"/>
              <a:ea typeface="黑体" panose="02010609060101010101" pitchFamily="49" charset="-122"/>
            </a:endParaRPr>
          </a:p>
        </p:txBody>
      </p:sp>
      <p:sp>
        <p:nvSpPr>
          <p:cNvPr id="3" name="矩形 2"/>
          <p:cNvSpPr/>
          <p:nvPr/>
        </p:nvSpPr>
        <p:spPr>
          <a:xfrm>
            <a:off x="4572000" y="2348880"/>
            <a:ext cx="4032448" cy="707886"/>
          </a:xfrm>
          <a:prstGeom prst="rect">
            <a:avLst/>
          </a:prstGeom>
        </p:spPr>
        <p:txBody>
          <a:bodyPr wrap="square">
            <a:spAutoFit/>
          </a:bodyPr>
          <a:lstStyle/>
          <a:p>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焊接电源连接线</a:t>
            </a:r>
            <a:r>
              <a:rPr lang="en-US" altLang="zh-CN" sz="2000" dirty="0">
                <a:effectLst>
                  <a:outerShdw blurRad="38100" dist="38100" dir="2700000" algn="tl">
                    <a:srgbClr val="C0C0C0"/>
                  </a:outerShdw>
                </a:effectLst>
                <a:latin typeface="Times New Roman" panose="02020603050405020304" pitchFamily="18" charset="0"/>
                <a:ea typeface="楷体_GB2312" pitchFamily="49" charset="-122"/>
              </a:rPr>
              <a:t>J3</a:t>
            </a:r>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a:t>
            </a:r>
            <a:r>
              <a:rPr lang="en-US" altLang="zh-CN" sz="2000" dirty="0">
                <a:effectLst>
                  <a:outerShdw blurRad="38100" dist="38100" dir="2700000" algn="tl">
                    <a:srgbClr val="C0C0C0"/>
                  </a:outerShdw>
                </a:effectLst>
                <a:latin typeface="Times New Roman" panose="02020603050405020304" pitchFamily="18" charset="0"/>
                <a:ea typeface="楷体_GB2312" pitchFamily="49" charset="-122"/>
              </a:rPr>
              <a:t>J4</a:t>
            </a:r>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，注意极性与颜色。</a:t>
            </a:r>
          </a:p>
        </p:txBody>
      </p:sp>
      <p:pic>
        <p:nvPicPr>
          <p:cNvPr id="9" name="Picture 3"/>
          <p:cNvPicPr>
            <a:picLocks noGrp="1" noChangeAspect="1" noChangeArrowheads="1"/>
          </p:cNvPicPr>
          <p:nvPr>
            <p:ph sz="half" idx="4294967295"/>
          </p:nvPr>
        </p:nvPicPr>
        <p:blipFill>
          <a:blip r:embed="rId2" cstate="print">
            <a:lum bright="20000"/>
            <a:extLst>
              <a:ext uri="{28A0092B-C50C-407E-A947-70E740481C1C}">
                <a14:useLocalDpi xmlns:a14="http://schemas.microsoft.com/office/drawing/2010/main" xmlns="" val="0"/>
              </a:ext>
            </a:extLst>
          </a:blip>
          <a:srcRect/>
          <a:stretch>
            <a:fillRect/>
          </a:stretch>
        </p:blipFill>
        <p:spPr>
          <a:xfrm>
            <a:off x="467544" y="1467240"/>
            <a:ext cx="3600450" cy="4498975"/>
          </a:xfrm>
          <a:noFill/>
        </p:spPr>
      </p:pic>
      <p:pic>
        <p:nvPicPr>
          <p:cNvPr id="10" name="Picture 7" descr="0_15"/>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3279801" y="2363384"/>
            <a:ext cx="431800" cy="2809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8"/>
          <p:cNvGrpSpPr>
            <a:grpSpLocks/>
          </p:cNvGrpSpPr>
          <p:nvPr/>
        </p:nvGrpSpPr>
        <p:grpSpPr bwMode="auto">
          <a:xfrm>
            <a:off x="2269357" y="2683265"/>
            <a:ext cx="142875" cy="144463"/>
            <a:chOff x="1565" y="1797"/>
            <a:chExt cx="90" cy="91"/>
          </a:xfrm>
        </p:grpSpPr>
        <p:sp>
          <p:nvSpPr>
            <p:cNvPr id="12" name="Line 9"/>
            <p:cNvSpPr>
              <a:spLocks noChangeShapeType="1"/>
            </p:cNvSpPr>
            <p:nvPr/>
          </p:nvSpPr>
          <p:spPr bwMode="auto">
            <a:xfrm>
              <a:off x="1565" y="1842"/>
              <a:ext cx="90" cy="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3" name="Line 10"/>
            <p:cNvSpPr>
              <a:spLocks noChangeShapeType="1"/>
            </p:cNvSpPr>
            <p:nvPr/>
          </p:nvSpPr>
          <p:spPr bwMode="auto">
            <a:xfrm>
              <a:off x="1610" y="1797"/>
              <a:ext cx="0" cy="91"/>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grpSp>
        <p:nvGrpSpPr>
          <p:cNvPr id="14" name="Group 11"/>
          <p:cNvGrpSpPr>
            <a:grpSpLocks/>
          </p:cNvGrpSpPr>
          <p:nvPr/>
        </p:nvGrpSpPr>
        <p:grpSpPr bwMode="auto">
          <a:xfrm>
            <a:off x="3167882" y="3188090"/>
            <a:ext cx="142875" cy="144463"/>
            <a:chOff x="1565" y="1797"/>
            <a:chExt cx="90" cy="91"/>
          </a:xfrm>
        </p:grpSpPr>
        <p:sp>
          <p:nvSpPr>
            <p:cNvPr id="15" name="Line 12"/>
            <p:cNvSpPr>
              <a:spLocks noChangeShapeType="1"/>
            </p:cNvSpPr>
            <p:nvPr/>
          </p:nvSpPr>
          <p:spPr bwMode="auto">
            <a:xfrm>
              <a:off x="1565" y="1842"/>
              <a:ext cx="90" cy="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16" name="Line 13"/>
            <p:cNvSpPr>
              <a:spLocks noChangeShapeType="1"/>
            </p:cNvSpPr>
            <p:nvPr/>
          </p:nvSpPr>
          <p:spPr bwMode="auto">
            <a:xfrm>
              <a:off x="1610" y="1797"/>
              <a:ext cx="0" cy="91"/>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spTree>
    <p:extLst>
      <p:ext uri="{BB962C8B-B14F-4D97-AF65-F5344CB8AC3E}">
        <p14:creationId xmlns:p14="http://schemas.microsoft.com/office/powerpoint/2010/main" xmlns="" val="4088681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THT component welding </a:t>
            </a:r>
            <a:r>
              <a:rPr lang="en-US" altLang="zh-CN" sz="2800" b="1" dirty="0" smtClean="0">
                <a:effectLst>
                  <a:outerShdw blurRad="38100" dist="38100" dir="2700000" algn="tl">
                    <a:srgbClr val="C0C0C0"/>
                  </a:outerShdw>
                </a:effectLst>
              </a:rPr>
              <a:t>  </a:t>
            </a:r>
            <a:r>
              <a:rPr lang="en-US" altLang="zh-CN" sz="2800" b="1" dirty="0">
                <a:effectLst>
                  <a:outerShdw blurRad="38100" dist="38100" dir="2700000" algn="tl">
                    <a:srgbClr val="C0C0C0"/>
                  </a:outerShdw>
                </a:effectLst>
              </a:rPr>
              <a:t>THT</a:t>
            </a:r>
            <a:r>
              <a:rPr lang="zh-CN" altLang="en-US" sz="2800" b="1" dirty="0">
                <a:effectLst>
                  <a:outerShdw blurRad="38100" dist="38100" dir="2700000" algn="tl">
                    <a:srgbClr val="C0C0C0"/>
                  </a:outerShdw>
                </a:effectLst>
              </a:rPr>
              <a:t>元器件焊接</a:t>
            </a:r>
          </a:p>
        </p:txBody>
      </p:sp>
      <p:sp>
        <p:nvSpPr>
          <p:cNvPr id="2" name="矩形 1"/>
          <p:cNvSpPr/>
          <p:nvPr/>
        </p:nvSpPr>
        <p:spPr>
          <a:xfrm>
            <a:off x="5148064" y="1484784"/>
            <a:ext cx="3600400" cy="1015663"/>
          </a:xfrm>
          <a:prstGeom prst="rect">
            <a:avLst/>
          </a:prstGeom>
        </p:spPr>
        <p:txBody>
          <a:bodyPr wrap="square">
            <a:spAutoFit/>
          </a:bodyPr>
          <a:lstStyle/>
          <a:p>
            <a:pPr marL="342900" indent="-342900">
              <a:buFont typeface="Arial" panose="020B0604020202020204" pitchFamily="34" charset="0"/>
              <a:buChar char="•"/>
            </a:pPr>
            <a:r>
              <a:rPr lang="en-US" altLang="zh-CN" sz="2000" dirty="0">
                <a:latin typeface="Calibri" panose="020F0502020204030204" pitchFamily="34" charset="0"/>
                <a:ea typeface="黑体" panose="02010609060101010101" pitchFamily="49" charset="-122"/>
              </a:rPr>
              <a:t>Note the lead direction and polarity (wire color) when welding leads </a:t>
            </a:r>
            <a:r>
              <a:rPr lang="en-US" altLang="zh-CN" sz="2000" dirty="0">
                <a:solidFill>
                  <a:srgbClr val="FF0000"/>
                </a:solidFill>
                <a:latin typeface="Calibri" panose="020F0502020204030204" pitchFamily="34" charset="0"/>
                <a:ea typeface="黑体" panose="02010609060101010101" pitchFamily="49" charset="-122"/>
              </a:rPr>
              <a:t>J3</a:t>
            </a:r>
            <a:r>
              <a:rPr lang="en-US" altLang="zh-CN" sz="2000" dirty="0">
                <a:latin typeface="Calibri" panose="020F0502020204030204" pitchFamily="34" charset="0"/>
                <a:ea typeface="黑体" panose="02010609060101010101" pitchFamily="49" charset="-122"/>
              </a:rPr>
              <a:t> and </a:t>
            </a:r>
            <a:r>
              <a:rPr lang="en-US" altLang="zh-CN" sz="2000" dirty="0">
                <a:solidFill>
                  <a:srgbClr val="FF0000"/>
                </a:solidFill>
                <a:latin typeface="Calibri" panose="020F0502020204030204" pitchFamily="34" charset="0"/>
                <a:ea typeface="黑体" panose="02010609060101010101" pitchFamily="49" charset="-122"/>
              </a:rPr>
              <a:t>J4</a:t>
            </a:r>
            <a:r>
              <a:rPr lang="en-US" altLang="zh-CN" sz="2000" dirty="0">
                <a:latin typeface="Calibri" panose="020F0502020204030204" pitchFamily="34" charset="0"/>
                <a:ea typeface="黑体" panose="02010609060101010101" pitchFamily="49" charset="-122"/>
              </a:rPr>
              <a:t>!</a:t>
            </a:r>
            <a:endParaRPr lang="zh-CN" altLang="en-US" sz="2000" b="1" i="1" dirty="0">
              <a:solidFill>
                <a:srgbClr val="FF0000"/>
              </a:solidFill>
              <a:latin typeface="Calibri" panose="020F0502020204030204" pitchFamily="34" charset="0"/>
              <a:ea typeface="黑体" panose="02010609060101010101" pitchFamily="49" charset="-122"/>
            </a:endParaRPr>
          </a:p>
        </p:txBody>
      </p:sp>
      <p:sp>
        <p:nvSpPr>
          <p:cNvPr id="3" name="矩形 2"/>
          <p:cNvSpPr/>
          <p:nvPr/>
        </p:nvSpPr>
        <p:spPr>
          <a:xfrm>
            <a:off x="5436096" y="2780928"/>
            <a:ext cx="3168352" cy="1015663"/>
          </a:xfrm>
          <a:prstGeom prst="rect">
            <a:avLst/>
          </a:prstGeom>
        </p:spPr>
        <p:txBody>
          <a:bodyPr wrap="square">
            <a:spAutoFit/>
          </a:bodyPr>
          <a:lstStyle/>
          <a:p>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注意导线</a:t>
            </a:r>
            <a:r>
              <a:rPr lang="en-US" altLang="zh-CN" sz="2000" dirty="0">
                <a:effectLst>
                  <a:outerShdw blurRad="38100" dist="38100" dir="2700000" algn="tl">
                    <a:srgbClr val="C0C0C0"/>
                  </a:outerShdw>
                </a:effectLst>
                <a:latin typeface="Times New Roman" panose="02020603050405020304" pitchFamily="18" charset="0"/>
                <a:ea typeface="楷体_GB2312" pitchFamily="49" charset="-122"/>
              </a:rPr>
              <a:t>J3</a:t>
            </a:r>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a:t>
            </a:r>
            <a:r>
              <a:rPr lang="en-US" altLang="zh-CN" sz="2000" dirty="0">
                <a:effectLst>
                  <a:outerShdw blurRad="38100" dist="38100" dir="2700000" algn="tl">
                    <a:srgbClr val="C0C0C0"/>
                  </a:outerShdw>
                </a:effectLst>
                <a:latin typeface="Times New Roman" panose="02020603050405020304" pitchFamily="18" charset="0"/>
                <a:ea typeface="楷体_GB2312" pitchFamily="49" charset="-122"/>
              </a:rPr>
              <a:t>J4</a:t>
            </a:r>
            <a:r>
              <a:rPr lang="zh-CN" altLang="en-US" sz="2000" dirty="0">
                <a:effectLst>
                  <a:outerShdw blurRad="38100" dist="38100" dir="2700000" algn="tl">
                    <a:srgbClr val="C0C0C0"/>
                  </a:outerShdw>
                </a:effectLst>
                <a:latin typeface="Times New Roman" panose="02020603050405020304" pitchFamily="18" charset="0"/>
                <a:ea typeface="楷体_GB2312" pitchFamily="49" charset="-122"/>
              </a:rPr>
              <a:t>焊接时的引出方向和极性（导线颜色）！</a:t>
            </a:r>
          </a:p>
        </p:txBody>
      </p:sp>
      <p:pic>
        <p:nvPicPr>
          <p:cNvPr id="17" name="Picture 3"/>
          <p:cNvPicPr>
            <a:picLocks noGrp="1" noChangeAspect="1" noChangeArrowheads="1"/>
          </p:cNvPicPr>
          <p:nvPr>
            <p:ph sz="half"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156840" y="1556792"/>
            <a:ext cx="4775200" cy="4284663"/>
          </a:xfrm>
        </p:spPr>
      </p:pic>
      <p:pic>
        <p:nvPicPr>
          <p:cNvPr id="18" name="Picture 5" descr="0_15"/>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3207222" y="4945311"/>
            <a:ext cx="431800" cy="28098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6" descr="0_15"/>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3846984" y="4945311"/>
            <a:ext cx="431800" cy="280988"/>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0" name="Group 7"/>
          <p:cNvGrpSpPr>
            <a:grpSpLocks/>
          </p:cNvGrpSpPr>
          <p:nvPr/>
        </p:nvGrpSpPr>
        <p:grpSpPr bwMode="auto">
          <a:xfrm>
            <a:off x="3347715" y="5012780"/>
            <a:ext cx="142875" cy="144462"/>
            <a:chOff x="1565" y="1797"/>
            <a:chExt cx="90" cy="91"/>
          </a:xfrm>
        </p:grpSpPr>
        <p:sp>
          <p:nvSpPr>
            <p:cNvPr id="21" name="Line 8"/>
            <p:cNvSpPr>
              <a:spLocks noChangeShapeType="1"/>
            </p:cNvSpPr>
            <p:nvPr/>
          </p:nvSpPr>
          <p:spPr bwMode="auto">
            <a:xfrm>
              <a:off x="1565" y="1842"/>
              <a:ext cx="90" cy="0"/>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sp>
          <p:nvSpPr>
            <p:cNvPr id="22" name="Line 9"/>
            <p:cNvSpPr>
              <a:spLocks noChangeShapeType="1"/>
            </p:cNvSpPr>
            <p:nvPr/>
          </p:nvSpPr>
          <p:spPr bwMode="auto">
            <a:xfrm>
              <a:off x="1610" y="1797"/>
              <a:ext cx="0" cy="91"/>
            </a:xfrm>
            <a:prstGeom prst="line">
              <a:avLst/>
            </a:prstGeom>
            <a:noFill/>
            <a:ln w="381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zh-CN" altLang="en-US"/>
            </a:p>
          </p:txBody>
        </p:sp>
      </p:grpSp>
    </p:spTree>
    <p:extLst>
      <p:ext uri="{BB962C8B-B14F-4D97-AF65-F5344CB8AC3E}">
        <p14:creationId xmlns:p14="http://schemas.microsoft.com/office/powerpoint/2010/main" xmlns="" val="19012958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512" y="188640"/>
            <a:ext cx="9845618" cy="567912"/>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SMT FM </a:t>
            </a:r>
            <a:r>
              <a:rPr lang="en-US" altLang="zh-CN" sz="2800" b="1" dirty="0" smtClean="0">
                <a:effectLst>
                  <a:outerShdw blurRad="38100" dist="38100" dir="2700000" algn="tl">
                    <a:srgbClr val="C0C0C0"/>
                  </a:outerShdw>
                </a:effectLst>
              </a:rPr>
              <a:t>radio </a:t>
            </a:r>
            <a:r>
              <a:rPr lang="en-US" altLang="zh-CN" sz="2800" b="1" dirty="0">
                <a:effectLst>
                  <a:outerShdw blurRad="38100" dist="38100" dir="2700000" algn="tl">
                    <a:srgbClr val="C0C0C0"/>
                  </a:outerShdw>
                </a:effectLst>
              </a:rPr>
              <a:t>submit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调频收音机交验</a:t>
            </a:r>
          </a:p>
        </p:txBody>
      </p:sp>
      <p:sp>
        <p:nvSpPr>
          <p:cNvPr id="4" name="矩形 3"/>
          <p:cNvSpPr/>
          <p:nvPr/>
        </p:nvSpPr>
        <p:spPr>
          <a:xfrm>
            <a:off x="683568" y="1052736"/>
            <a:ext cx="7920880" cy="2308324"/>
          </a:xfrm>
          <a:prstGeom prst="rect">
            <a:avLst/>
          </a:prstGeom>
        </p:spPr>
        <p:txBody>
          <a:bodyPr wrap="square">
            <a:spAutoFit/>
          </a:bodyPr>
          <a:lstStyle/>
          <a:p>
            <a:pPr marL="285750" indent="-285750">
              <a:buFont typeface="Wingdings" panose="05000000000000000000" pitchFamily="2" charset="2"/>
              <a:buChar char="l"/>
            </a:pPr>
            <a:r>
              <a:rPr lang="en-US" altLang="zh-CN" sz="2400" dirty="0">
                <a:latin typeface="Calibri" panose="020F0502020204030204" pitchFamily="34" charset="0"/>
                <a:cs typeface="Calibri" panose="020F0502020204030204" pitchFamily="34" charset="0"/>
              </a:rPr>
              <a:t>After assembly, load the battery and insert the headset for </a:t>
            </a:r>
            <a:r>
              <a:rPr lang="en-US" altLang="zh-CN" sz="2400" dirty="0" err="1">
                <a:latin typeface="Calibri" panose="020F0502020204030204" pitchFamily="34" charset="0"/>
                <a:cs typeface="Calibri" panose="020F0502020204030204" pitchFamily="34" charset="0"/>
              </a:rPr>
              <a:t>inspection,Requirement</a:t>
            </a:r>
            <a:r>
              <a:rPr lang="zh-CN" altLang="en-US" sz="2400" dirty="0" smtClean="0">
                <a:latin typeface="Calibri" panose="020F0502020204030204" pitchFamily="34" charset="0"/>
                <a:cs typeface="Calibri" panose="020F0502020204030204" pitchFamily="34" charset="0"/>
              </a:rPr>
              <a:t>：</a:t>
            </a:r>
            <a:endParaRPr lang="en-US" altLang="zh-CN" sz="2400" dirty="0" smtClean="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r>
              <a:rPr lang="en-US" altLang="zh-CN" sz="2400" dirty="0" smtClean="0">
                <a:latin typeface="Calibri" panose="020F0502020204030204" pitchFamily="34" charset="0"/>
                <a:cs typeface="Calibri" panose="020F0502020204030204" pitchFamily="34" charset="0"/>
              </a:rPr>
              <a:t>(</a:t>
            </a:r>
            <a:r>
              <a:rPr lang="en-US" altLang="zh-CN" sz="2400" dirty="0">
                <a:latin typeface="Calibri" panose="020F0502020204030204" pitchFamily="34" charset="0"/>
                <a:cs typeface="Calibri" panose="020F0502020204030204" pitchFamily="34" charset="0"/>
              </a:rPr>
              <a:t>1) the power switch feels good</a:t>
            </a:r>
            <a:r>
              <a:rPr lang="en-US" altLang="zh-CN" sz="2400" dirty="0" smtClean="0">
                <a:latin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en-US" altLang="zh-CN" sz="2400" dirty="0" smtClean="0">
                <a:latin typeface="Calibri" panose="020F0502020204030204" pitchFamily="34" charset="0"/>
                <a:cs typeface="Calibri" panose="020F0502020204030204" pitchFamily="34" charset="0"/>
              </a:rPr>
              <a:t>(</a:t>
            </a:r>
            <a:r>
              <a:rPr lang="en-US" altLang="zh-CN" sz="2400" dirty="0">
                <a:latin typeface="Calibri" panose="020F0502020204030204" pitchFamily="34" charset="0"/>
                <a:cs typeface="Calibri" panose="020F0502020204030204" pitchFamily="34" charset="0"/>
              </a:rPr>
              <a:t>2) the volume is normal and adjustable</a:t>
            </a:r>
            <a:r>
              <a:rPr lang="en-US" altLang="zh-CN" sz="2400" dirty="0" smtClean="0">
                <a:latin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en-US" altLang="zh-CN" sz="2400" dirty="0" smtClean="0">
                <a:latin typeface="Calibri" panose="020F0502020204030204" pitchFamily="34" charset="0"/>
                <a:cs typeface="Calibri" panose="020F0502020204030204" pitchFamily="34" charset="0"/>
              </a:rPr>
              <a:t>(</a:t>
            </a:r>
            <a:r>
              <a:rPr lang="en-US" altLang="zh-CN" sz="2400" dirty="0">
                <a:latin typeface="Calibri" panose="020F0502020204030204" pitchFamily="34" charset="0"/>
                <a:cs typeface="Calibri" panose="020F0502020204030204" pitchFamily="34" charset="0"/>
              </a:rPr>
              <a:t>3) listen to normal</a:t>
            </a:r>
            <a:r>
              <a:rPr lang="en-US" altLang="zh-CN" sz="2400" dirty="0" smtClean="0">
                <a:latin typeface="Calibri" panose="020F0502020204030204" pitchFamily="34" charset="0"/>
                <a:cs typeface="Calibri" panose="020F0502020204030204" pitchFamily="34" charset="0"/>
              </a:rPr>
              <a:t>.</a:t>
            </a:r>
          </a:p>
          <a:p>
            <a:pPr marL="342900" indent="-342900">
              <a:buFont typeface="Wingdings" panose="05000000000000000000" pitchFamily="2" charset="2"/>
              <a:buChar char="ü"/>
            </a:pPr>
            <a:r>
              <a:rPr lang="en-US" altLang="zh-CN" sz="2400" dirty="0" smtClean="0">
                <a:latin typeface="Calibri" panose="020F0502020204030204" pitchFamily="34" charset="0"/>
                <a:cs typeface="Calibri" panose="020F0502020204030204" pitchFamily="34" charset="0"/>
              </a:rPr>
              <a:t>(</a:t>
            </a:r>
            <a:r>
              <a:rPr lang="en-US" altLang="zh-CN" sz="2400" dirty="0">
                <a:latin typeface="Calibri" panose="020F0502020204030204" pitchFamily="34" charset="0"/>
                <a:cs typeface="Calibri" panose="020F0502020204030204" pitchFamily="34" charset="0"/>
              </a:rPr>
              <a:t>4) no damage on the surface.</a:t>
            </a:r>
            <a:endParaRPr lang="zh-CN" altLang="en-US" sz="2400" dirty="0">
              <a:latin typeface="Calibri" panose="020F0502020204030204" pitchFamily="34" charset="0"/>
              <a:cs typeface="Calibri" panose="020F0502020204030204" pitchFamily="34" charset="0"/>
            </a:endParaRPr>
          </a:p>
        </p:txBody>
      </p:sp>
      <p:sp>
        <p:nvSpPr>
          <p:cNvPr id="7" name="矩形 6"/>
          <p:cNvSpPr/>
          <p:nvPr/>
        </p:nvSpPr>
        <p:spPr>
          <a:xfrm>
            <a:off x="683568" y="3789040"/>
            <a:ext cx="7918200" cy="2308324"/>
          </a:xfrm>
          <a:prstGeom prst="rect">
            <a:avLst/>
          </a:prstGeom>
        </p:spPr>
        <p:txBody>
          <a:bodyPr wrap="square">
            <a:spAutoFit/>
          </a:bodyPr>
          <a:lstStyle/>
          <a:p>
            <a:pPr marL="285750" indent="-285750">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总装完毕，装入电池，插入耳机进行检查</a:t>
            </a:r>
            <a:r>
              <a:rPr lang="zh-CN" altLang="en-US" sz="2400" dirty="0" smtClean="0">
                <a:latin typeface="黑体" panose="02010609060101010101" pitchFamily="49" charset="-122"/>
                <a:ea typeface="黑体" panose="02010609060101010101" pitchFamily="49" charset="-122"/>
              </a:rPr>
              <a:t>，</a:t>
            </a:r>
            <a:endParaRPr lang="en-US" altLang="zh-CN" sz="2400" dirty="0" smtClean="0">
              <a:latin typeface="黑体" panose="02010609060101010101" pitchFamily="49" charset="-122"/>
              <a:ea typeface="黑体" panose="02010609060101010101" pitchFamily="49" charset="-122"/>
            </a:endParaRPr>
          </a:p>
          <a:p>
            <a:r>
              <a:rPr lang="zh-CN" altLang="en-US" sz="2400" dirty="0" smtClean="0">
                <a:latin typeface="黑体" panose="02010609060101010101" pitchFamily="49" charset="-122"/>
                <a:ea typeface="黑体" panose="02010609060101010101" pitchFamily="49" charset="-122"/>
              </a:rPr>
              <a:t>要求</a:t>
            </a:r>
            <a:r>
              <a:rPr lang="zh-CN" altLang="en-US" sz="2400" dirty="0">
                <a:latin typeface="黑体" panose="02010609060101010101" pitchFamily="49" charset="-122"/>
                <a:ea typeface="黑体" panose="02010609060101010101" pitchFamily="49" charset="-122"/>
              </a:rPr>
              <a:t>：</a:t>
            </a:r>
          </a:p>
          <a:p>
            <a:pPr marL="342900" indent="-342900">
              <a:buFont typeface="Wingdings" panose="05000000000000000000" pitchFamily="2" charset="2"/>
              <a:buChar char="ü"/>
            </a:pPr>
            <a:r>
              <a:rPr lang="en-US" altLang="zh-CN" sz="2400" dirty="0" smtClean="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电源开关手感良好。</a:t>
            </a:r>
          </a:p>
          <a:p>
            <a:pPr marL="342900" indent="-342900">
              <a:buFont typeface="Wingdings" panose="05000000000000000000" pitchFamily="2" charset="2"/>
              <a:buChar char="ü"/>
            </a:pPr>
            <a:r>
              <a:rPr lang="en-US" altLang="zh-CN" sz="2400" dirty="0" smtClean="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音量正常可调。</a:t>
            </a:r>
          </a:p>
          <a:p>
            <a:pPr marL="342900" indent="-342900">
              <a:buFont typeface="Wingdings" panose="05000000000000000000" pitchFamily="2" charset="2"/>
              <a:buChar char="ü"/>
            </a:pPr>
            <a:r>
              <a:rPr lang="en-US" altLang="zh-CN" sz="2400" dirty="0" smtClean="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收听正常。</a:t>
            </a:r>
          </a:p>
          <a:p>
            <a:pPr marL="342900" indent="-342900">
              <a:buFont typeface="Wingdings" panose="05000000000000000000" pitchFamily="2" charset="2"/>
              <a:buChar char="ü"/>
            </a:pPr>
            <a:r>
              <a:rPr lang="en-US" altLang="zh-CN" sz="2400" dirty="0" smtClean="0">
                <a:latin typeface="黑体" panose="02010609060101010101" pitchFamily="49" charset="-122"/>
                <a:ea typeface="黑体" panose="02010609060101010101" pitchFamily="49" charset="-122"/>
              </a:rPr>
              <a:t>(</a:t>
            </a:r>
            <a:r>
              <a:rPr lang="en-US" altLang="zh-CN" sz="2400" dirty="0">
                <a:latin typeface="黑体" panose="02010609060101010101" pitchFamily="49" charset="-122"/>
                <a:ea typeface="黑体" panose="02010609060101010101" pitchFamily="49" charset="-122"/>
              </a:rPr>
              <a:t>4)</a:t>
            </a:r>
            <a:r>
              <a:rPr lang="zh-CN" altLang="en-US" sz="2400" dirty="0">
                <a:latin typeface="黑体" panose="02010609060101010101" pitchFamily="49" charset="-122"/>
                <a:ea typeface="黑体" panose="02010609060101010101" pitchFamily="49" charset="-122"/>
              </a:rPr>
              <a:t>表面无损伤。</a:t>
            </a:r>
          </a:p>
        </p:txBody>
      </p:sp>
    </p:spTree>
    <p:extLst>
      <p:ext uri="{BB962C8B-B14F-4D97-AF65-F5344CB8AC3E}">
        <p14:creationId xmlns:p14="http://schemas.microsoft.com/office/powerpoint/2010/main" xmlns="" val="2158832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24744"/>
            <a:ext cx="8435280" cy="5616624"/>
          </a:xfrm>
        </p:spPr>
        <p:txBody>
          <a:bodyPr>
            <a:normAutofit/>
          </a:bodyPr>
          <a:lstStyle/>
          <a:p>
            <a:pPr marL="0" indent="0">
              <a:lnSpc>
                <a:spcPct val="120000"/>
              </a:lnSpc>
              <a:buNone/>
              <a:defRPr/>
            </a:pP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Why </a:t>
            </a:r>
            <a:r>
              <a:rPr lang="en-US" altLang="zh-CN"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use SMT</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2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1. Electronic </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products are becoming miniaturized, and previously used through hole plug-in components have been unable to shrink</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endParaRPr lang="en-US" altLang="zh-CN" sz="4400" dirty="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2</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 Electronic products are more functional, and the integrated circuit (IC) has no perforated components, especially large scale and high integration IC, so it has to adopt surface mount devices</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2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         3. Batch production, production automation, the factory should produce high-quality products at low cost and high output to meet customer needs and strengthen market competitiveness</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20000"/>
              </a:lnSpc>
              <a:buNone/>
              <a:defRPr/>
            </a:pP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4. The </a:t>
            </a: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development of electronic components, the development of integrated circuits (IC), and the multiple applications of semiconductor </a:t>
            </a: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materials</a:t>
            </a:r>
          </a:p>
          <a:p>
            <a:pPr marL="0" indent="0">
              <a:lnSpc>
                <a:spcPct val="12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         5. Electronic technology revolution is imperative, chasing international trends</a:t>
            </a:r>
            <a:endPar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spTree>
    <p:extLst>
      <p:ext uri="{BB962C8B-B14F-4D97-AF65-F5344CB8AC3E}">
        <p14:creationId xmlns:p14="http://schemas.microsoft.com/office/powerpoint/2010/main" xmlns="" val="3422650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124744"/>
            <a:ext cx="8435280" cy="5616624"/>
          </a:xfrm>
        </p:spPr>
        <p:txBody>
          <a:bodyPr>
            <a:normAutofit/>
          </a:bodyPr>
          <a:lstStyle/>
          <a:p>
            <a:pPr marL="0" indent="0">
              <a:lnSpc>
                <a:spcPct val="12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为什么要用</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SMT?</a:t>
            </a:r>
            <a:endPar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1</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、电子产品追求小型化，以前使用的穿孔插件元件已无法缩小。</a:t>
            </a:r>
          </a:p>
          <a:p>
            <a:pPr marL="0" indent="0">
              <a:lnSpc>
                <a:spcPct val="120000"/>
              </a:lnSpc>
              <a:buNone/>
              <a:defRPr/>
            </a:pP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2</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、电子产品功能更完整，所采用的集成电路</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(IC)</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已无穿孔元件，特别是大规模、高集成</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IC</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，不得不采用表面贴片元件。</a:t>
            </a:r>
            <a:b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b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3</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、产品批量化，生产自动化，厂方要以低成本高产量，出产</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优质产品</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以迎合顾客需求及加强市场竞争力。 </a:t>
            </a:r>
          </a:p>
          <a:p>
            <a:pPr marL="0" indent="0">
              <a:lnSpc>
                <a:spcPct val="12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4</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、电子元件的发展，集成电路</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(IC)</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的开发，半导体材料的多元应</a:t>
            </a:r>
          </a:p>
          <a:p>
            <a:pPr marL="0" indent="0">
              <a:lnSpc>
                <a:spcPct val="12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5</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、电子科技革命势在必行，追逐国际潮流 </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spTree>
    <p:extLst>
      <p:ext uri="{BB962C8B-B14F-4D97-AF65-F5344CB8AC3E}">
        <p14:creationId xmlns:p14="http://schemas.microsoft.com/office/powerpoint/2010/main" xmlns="" val="35332952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798038"/>
            <a:ext cx="8435280" cy="6159354"/>
          </a:xfrm>
        </p:spPr>
        <p:txBody>
          <a:bodyPr>
            <a:normAutofit fontScale="92500"/>
          </a:bodyPr>
          <a:lstStyle/>
          <a:p>
            <a:pPr marL="0" indent="0">
              <a:lnSpc>
                <a:spcPct val="150000"/>
              </a:lnSpc>
              <a:buNone/>
              <a:defRPr/>
            </a:pPr>
            <a:r>
              <a:rPr lang="en-US" altLang="zh-CN"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SMT technology </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development     SMT </a:t>
            </a:r>
            <a:r>
              <a:rPr lang="zh-CN" altLang="en-US"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技术</a:t>
            </a:r>
            <a:r>
              <a:rPr lang="zh-CN" altLang="en-US"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发展</a:t>
            </a:r>
            <a:endPar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0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Published in 1970s, the installation technology of mature surface in 80s, from component to installation, connection from the PCB design method to show a new look, which makes electronic products smaller, lighter weight, enhance the function, improve the reliability, promote the rapid development of information industry.</a:t>
            </a:r>
            <a:endParaRPr lang="en-US" altLang="zh-CN" sz="22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20</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世纪</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70</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年代问世，</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80</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年代成熟的</a:t>
            </a:r>
            <a:r>
              <a:rPr lang="zh-CN" altLang="en-US"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表面安装技术</a:t>
            </a:r>
            <a:r>
              <a:rPr lang="en-US" altLang="zh-CN"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Surface Mounting Technology</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简称</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SMT)</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，从元器件</a:t>
            </a:r>
            <a:r>
              <a:rPr lang="zh-CN" altLang="en-US"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到安装</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方式，从</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PCB</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设计到连接方法都以全新面貌展现</a:t>
            </a:r>
            <a:r>
              <a:rPr lang="zh-CN" altLang="en-US"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，它</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使电子产品体积缩小，重量变轻，功能增强，</a:t>
            </a:r>
            <a:r>
              <a:rPr lang="zh-CN" altLang="en-US"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可靠性提高</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，推动了信息产业高速发展</a:t>
            </a:r>
            <a:r>
              <a:rPr lang="zh-CN" altLang="en-US"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endParaRPr lang="en-US" altLang="zh-CN" sz="22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SMT </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has replaced the traditional through-hole installation technology in many fields, and this trend is still developing. It is expected that more than 90% of the products will be SMT in the future</a:t>
            </a:r>
            <a:r>
              <a:rPr lang="en-US" altLang="zh-CN"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20000"/>
              </a:lnSpc>
              <a:buNone/>
              <a:defRPr/>
            </a:pPr>
            <a:r>
              <a:rPr lang="en-US" altLang="zh-CN"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SMT</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已经在很多领域取代了传统的通孔</a:t>
            </a:r>
            <a:r>
              <a:rPr lang="zh-CN" altLang="en-US"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安装技术（</a:t>
            </a:r>
            <a:r>
              <a:rPr lang="en-US" altLang="zh-CN"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THT</a:t>
            </a:r>
            <a:r>
              <a:rPr lang="zh-CN" altLang="en-US"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并且这种趋势还在发展，预计未来</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90</a:t>
            </a:r>
            <a:r>
              <a:rPr lang="zh-CN" altLang="en-US" sz="2200" dirty="0">
                <a:effectLst>
                  <a:outerShdw blurRad="38100" dist="38100" dir="2700000" algn="tl">
                    <a:srgbClr val="C0C0C0"/>
                  </a:outerShdw>
                </a:effectLst>
                <a:latin typeface="Cambria Math" panose="02040503050406030204" pitchFamily="18" charset="0"/>
                <a:ea typeface="黑体" panose="02010609060101010101" pitchFamily="49" charset="-122"/>
              </a:rPr>
              <a:t>％以上的产品将采用</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SMT</a:t>
            </a:r>
            <a:r>
              <a:rPr lang="zh-CN" altLang="en-US" sz="22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   </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spTree>
    <p:extLst>
      <p:ext uri="{BB962C8B-B14F-4D97-AF65-F5344CB8AC3E}">
        <p14:creationId xmlns:p14="http://schemas.microsoft.com/office/powerpoint/2010/main" xmlns="" val="491129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Match / ant / SMC</a:t>
            </a:r>
            <a:r>
              <a:rPr lang="en-US" altLang="zh-CN" dirty="0" smtClean="0"/>
              <a:t/>
            </a:r>
            <a:br>
              <a:rPr lang="en-US" altLang="zh-CN" dirty="0" smtClean="0"/>
            </a:br>
            <a:r>
              <a:rPr lang="zh-CN" altLang="en-US" dirty="0" smtClean="0"/>
              <a:t>火柴</a:t>
            </a:r>
            <a:r>
              <a:rPr lang="zh-CN" altLang="en-US" dirty="0"/>
              <a:t>／蚂蚁／</a:t>
            </a:r>
            <a:r>
              <a:rPr lang="zh-CN" altLang="en-US" dirty="0" smtClean="0"/>
              <a:t>ＳＭＣ</a:t>
            </a:r>
            <a:endParaRPr lang="zh-CN" alt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97075" y="1772816"/>
            <a:ext cx="5149850" cy="46418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09619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798038"/>
            <a:ext cx="8435280" cy="6159354"/>
          </a:xfrm>
        </p:spPr>
        <p:txBody>
          <a:bodyPr>
            <a:normAutofit fontScale="85000" lnSpcReduction="20000"/>
          </a:bodyPr>
          <a:lstStyle/>
          <a:p>
            <a:pPr marL="0" indent="0">
              <a:lnSpc>
                <a:spcPct val="150000"/>
              </a:lnSpc>
              <a:buNone/>
              <a:defRPr/>
            </a:pP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surface </a:t>
            </a:r>
            <a:r>
              <a:rPr lang="en-US" altLang="zh-CN"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mount </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device  </a:t>
            </a:r>
            <a:r>
              <a:rPr lang="zh-CN" altLang="en-US"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表面</a:t>
            </a:r>
            <a:r>
              <a:rPr lang="zh-CN" altLang="en-US"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贴装元器件 </a:t>
            </a:r>
            <a:endPar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50000"/>
              </a:lnSpc>
              <a:buNone/>
              <a:defRPr/>
            </a:pP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200" dirty="0">
                <a:effectLst>
                  <a:outerShdw blurRad="38100" dist="38100" dir="2700000" algn="tl">
                    <a:srgbClr val="C0C0C0"/>
                  </a:outerShdw>
                </a:effectLst>
                <a:latin typeface="Cambria Math" panose="02040503050406030204" pitchFamily="18" charset="0"/>
                <a:ea typeface="黑体" panose="02010609060101010101" pitchFamily="49" charset="-122"/>
              </a:rPr>
              <a:t>Most surface mount components are chip, so it is also called "chip device" or "surface mount component"". Surface mount devices are generally referred to as SMC; surface mount devices are generally referred to as SMD. Surface mount printed boards are generally referred to as SMB.</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   </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50000"/>
              </a:lnSpc>
              <a:buNone/>
              <a:defRPr/>
            </a:pP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大部分</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表面贴装元器件为片式，所以又称“片状元器件”或“表面贴元器件”。表面贴装元件一般简称</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SMC</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；表面贴装器件一般简称</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SMD</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。表面贴装印制版一般简称</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SMB</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5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400" b="1" i="1"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Surface </a:t>
            </a:r>
            <a:r>
              <a:rPr lang="en-US" altLang="zh-CN" sz="2400" b="1" i="1" dirty="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mount element </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include resistors, potentiometers, capacitors, inductors, switches, connectors (0), etc</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50000"/>
              </a:lnSpc>
              <a:buNone/>
              <a:defRPr/>
            </a:pP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表面</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贴元件包括电阻、电位器、电容、电感、开关、连接器（</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0Ω</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）等</a:t>
            </a: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50000"/>
              </a:lnSpc>
              <a:buNone/>
              <a:defRPr/>
            </a:pP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400" b="1" i="1"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Surface </a:t>
            </a:r>
            <a:r>
              <a:rPr lang="en-US" altLang="zh-CN" sz="2400" b="1" i="1" dirty="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mount devices </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have discrete devices (diodes, transistors, </a:t>
            </a:r>
            <a:r>
              <a:rPr lang="en-US" altLang="zh-CN" sz="2400" dirty="0" err="1">
                <a:effectLst>
                  <a:outerShdw blurRad="38100" dist="38100" dir="2700000" algn="tl">
                    <a:srgbClr val="C0C0C0"/>
                  </a:outerShdw>
                </a:effectLst>
                <a:latin typeface="Cambria Math" panose="02040503050406030204" pitchFamily="18" charset="0"/>
                <a:ea typeface="黑体" panose="02010609060101010101" pitchFamily="49" charset="-122"/>
              </a:rPr>
              <a:t>thyristors</a:t>
            </a:r>
            <a:r>
              <a:rPr lang="en-US" altLang="zh-CN" sz="2400" dirty="0">
                <a:effectLst>
                  <a:outerShdw blurRad="38100" dist="38100" dir="2700000" algn="tl">
                    <a:srgbClr val="C0C0C0"/>
                  </a:outerShdw>
                </a:effectLst>
                <a:latin typeface="Cambria Math" panose="02040503050406030204" pitchFamily="18" charset="0"/>
                <a:ea typeface="黑体" panose="02010609060101010101" pitchFamily="49" charset="-122"/>
              </a:rPr>
              <a:t>); integrated circuits</a:t>
            </a:r>
            <a:r>
              <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a:t>
            </a:r>
          </a:p>
          <a:p>
            <a:pPr marL="0" indent="0">
              <a:lnSpc>
                <a:spcPct val="150000"/>
              </a:lnSpc>
              <a:buNone/>
              <a:defRPr/>
            </a:pPr>
            <a:r>
              <a:rPr lang="zh-CN" altLang="en-US" sz="24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表面</a:t>
            </a:r>
            <a:r>
              <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rPr>
              <a:t>贴器件有分立器件（二极管、三极管、可控硅）；集成电路。</a:t>
            </a:r>
          </a:p>
          <a:p>
            <a:pPr marL="0" indent="0">
              <a:lnSpc>
                <a:spcPct val="150000"/>
              </a:lnSpc>
              <a:buNone/>
              <a:defRPr/>
            </a:pPr>
            <a:endParaRPr lang="zh-CN" altLang="en-US" sz="2400" dirty="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50000"/>
              </a:lnSpc>
              <a:buNone/>
              <a:defRPr/>
            </a:pP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spTree>
    <p:extLst>
      <p:ext uri="{BB962C8B-B14F-4D97-AF65-F5344CB8AC3E}">
        <p14:creationId xmlns:p14="http://schemas.microsoft.com/office/powerpoint/2010/main" xmlns="" val="948568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692696"/>
            <a:ext cx="8435280" cy="3240360"/>
          </a:xfrm>
        </p:spPr>
        <p:txBody>
          <a:bodyPr>
            <a:normAutofit fontScale="62500" lnSpcReduction="20000"/>
          </a:bodyPr>
          <a:lstStyle/>
          <a:p>
            <a:pPr marL="0" indent="0">
              <a:lnSpc>
                <a:spcPct val="150000"/>
              </a:lnSpc>
              <a:buNone/>
              <a:defRPr/>
            </a:pPr>
            <a:r>
              <a:rPr lang="en-US" altLang="zh-CN"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Surface mount components in practical training </a:t>
            </a:r>
            <a:r>
              <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rPr>
              <a:t>products</a:t>
            </a:r>
          </a:p>
          <a:p>
            <a:pPr marL="0" indent="0">
              <a:lnSpc>
                <a:spcPct val="150000"/>
              </a:lnSpc>
              <a:buNone/>
              <a:defRPr/>
            </a:pPr>
            <a:r>
              <a:rPr lang="zh-CN" altLang="en-US" sz="2400" b="1" i="1" dirty="0">
                <a:effectLst>
                  <a:outerShdw blurRad="38100" dist="38100" dir="2700000" algn="tl">
                    <a:srgbClr val="C0C0C0"/>
                  </a:outerShdw>
                </a:effectLst>
                <a:latin typeface="Cambria Math" panose="02040503050406030204" pitchFamily="18" charset="0"/>
                <a:ea typeface="黑体" panose="02010609060101010101" pitchFamily="49" charset="-122"/>
              </a:rPr>
              <a:t>实训产品中的表面贴元器件</a:t>
            </a:r>
            <a:endParaRPr lang="en-US" altLang="zh-CN" sz="2400" b="1" i="1"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0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sz="2900" dirty="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resistor </a:t>
            </a:r>
            <a:r>
              <a:rPr lang="en-US" altLang="zh-CN" sz="2900" dirty="0" smtClean="0">
                <a:solidFill>
                  <a:srgbClr val="FF0000"/>
                </a:solidFill>
                <a:effectLst>
                  <a:outerShdw blurRad="38100" dist="38100" dir="2700000" algn="tl">
                    <a:srgbClr val="C0C0C0"/>
                  </a:outerShdw>
                </a:effectLst>
                <a:latin typeface="Cambria Math" panose="02040503050406030204" pitchFamily="18" charset="0"/>
                <a:ea typeface="黑体" panose="02010609060101010101" pitchFamily="49" charset="-122"/>
              </a:rPr>
              <a:t>chip</a:t>
            </a:r>
          </a:p>
          <a:p>
            <a:pPr marL="0" indent="0">
              <a:lnSpc>
                <a:spcPct val="120000"/>
              </a:lnSpc>
              <a:buNone/>
              <a:defRPr/>
            </a:pPr>
            <a:r>
              <a:rPr lang="en-US" altLang="zh-CN"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Specifications</a:t>
            </a:r>
            <a:r>
              <a:rPr lang="en-US" altLang="zh-CN" sz="2900" dirty="0">
                <a:effectLst>
                  <a:outerShdw blurRad="38100" dist="38100" dir="2700000" algn="tl">
                    <a:srgbClr val="C0C0C0"/>
                  </a:outerShdw>
                </a:effectLst>
                <a:latin typeface="Cambria Math" panose="02040503050406030204" pitchFamily="18" charset="0"/>
                <a:ea typeface="黑体" panose="02010609060101010101" pitchFamily="49" charset="-122"/>
              </a:rPr>
              <a:t>: 2.0mm * 1.25mm, thickness 0.4mm; resistance value is directly marked on the component by digital method. (positive and </a:t>
            </a:r>
            <a:r>
              <a:rPr lang="en-US" altLang="zh-CN"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negative side)</a:t>
            </a:r>
          </a:p>
          <a:p>
            <a:pPr marL="0" indent="0">
              <a:lnSpc>
                <a:spcPct val="120000"/>
              </a:lnSpc>
              <a:buNone/>
              <a:defRPr/>
            </a:pPr>
            <a:r>
              <a:rPr lang="zh-CN" altLang="en-US"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片状</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电阻</a:t>
            </a:r>
          </a:p>
          <a:p>
            <a:pPr marL="0" indent="0">
              <a:lnSpc>
                <a:spcPct val="120000"/>
              </a:lnSpc>
              <a:buNone/>
              <a:defRPr/>
            </a:pP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规格：</a:t>
            </a:r>
            <a:r>
              <a:rPr lang="en-US" altLang="zh-CN" sz="2900" dirty="0">
                <a:effectLst>
                  <a:outerShdw blurRad="38100" dist="38100" dir="2700000" algn="tl">
                    <a:srgbClr val="C0C0C0"/>
                  </a:outerShdw>
                </a:effectLst>
                <a:latin typeface="Cambria Math" panose="02040503050406030204" pitchFamily="18" charset="0"/>
                <a:ea typeface="黑体" panose="02010609060101010101" pitchFamily="49" charset="-122"/>
              </a:rPr>
              <a:t>2.0mm×1.25mm</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，厚度</a:t>
            </a:r>
            <a:r>
              <a:rPr lang="en-US" altLang="zh-CN" sz="2900" dirty="0">
                <a:effectLst>
                  <a:outerShdw blurRad="38100" dist="38100" dir="2700000" algn="tl">
                    <a:srgbClr val="C0C0C0"/>
                  </a:outerShdw>
                </a:effectLst>
                <a:latin typeface="Cambria Math" panose="02040503050406030204" pitchFamily="18" charset="0"/>
                <a:ea typeface="黑体" panose="02010609060101010101" pitchFamily="49" charset="-122"/>
              </a:rPr>
              <a:t>0.4mm</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；电阻值采用数码</a:t>
            </a:r>
            <a:r>
              <a:rPr lang="zh-CN" altLang="en-US"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法直接</a:t>
            </a:r>
            <a:r>
              <a:rPr lang="zh-CN" altLang="en-US" sz="2900" dirty="0">
                <a:effectLst>
                  <a:outerShdw blurRad="38100" dist="38100" dir="2700000" algn="tl">
                    <a:srgbClr val="C0C0C0"/>
                  </a:outerShdw>
                </a:effectLst>
                <a:latin typeface="Cambria Math" panose="02040503050406030204" pitchFamily="18" charset="0"/>
                <a:ea typeface="黑体" panose="02010609060101010101" pitchFamily="49" charset="-122"/>
              </a:rPr>
              <a:t>标在元件上。（有正反面） </a:t>
            </a:r>
            <a:endParaRPr lang="en-US" altLang="zh-CN" sz="29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a:p>
            <a:pPr marL="0" indent="0">
              <a:lnSpc>
                <a:spcPct val="120000"/>
              </a:lnSpc>
              <a:buNone/>
              <a:defRPr/>
            </a:pPr>
            <a:r>
              <a:rPr lang="en-US" altLang="zh-CN" sz="2900" dirty="0" smtClean="0">
                <a:effectLst>
                  <a:outerShdw blurRad="38100" dist="38100" dir="2700000" algn="tl">
                    <a:srgbClr val="C0C0C0"/>
                  </a:outerShdw>
                </a:effectLst>
                <a:latin typeface="Cambria Math" panose="02040503050406030204" pitchFamily="18" charset="0"/>
                <a:ea typeface="黑体" panose="02010609060101010101" pitchFamily="49" charset="-122"/>
              </a:rPr>
              <a:t>           </a:t>
            </a:r>
            <a:endParaRPr lang="en-US" altLang="zh-CN" sz="2400" dirty="0" smtClean="0">
              <a:effectLst>
                <a:outerShdw blurRad="38100" dist="38100" dir="2700000" algn="tl">
                  <a:srgbClr val="C0C0C0"/>
                </a:outerShdw>
              </a:effectLst>
              <a:latin typeface="Cambria Math" panose="02040503050406030204" pitchFamily="18" charset="0"/>
              <a:ea typeface="黑体" panose="02010609060101010101" pitchFamily="49" charset="-122"/>
            </a:endParaRPr>
          </a:p>
        </p:txBody>
      </p:sp>
      <p:sp>
        <p:nvSpPr>
          <p:cNvPr id="5" name="矩形 4"/>
          <p:cNvSpPr/>
          <p:nvPr/>
        </p:nvSpPr>
        <p:spPr>
          <a:xfrm>
            <a:off x="179512" y="188640"/>
            <a:ext cx="9845618" cy="609398"/>
          </a:xfrm>
          <a:prstGeom prst="rect">
            <a:avLst/>
          </a:prstGeom>
        </p:spPr>
        <p:txBody>
          <a:bodyPr wrap="square">
            <a:spAutoFit/>
          </a:bodyPr>
          <a:lstStyle/>
          <a:p>
            <a:pPr>
              <a:lnSpc>
                <a:spcPct val="120000"/>
              </a:lnSpc>
              <a:defRPr/>
            </a:pPr>
            <a:r>
              <a:rPr lang="en-US" altLang="zh-CN" sz="2800" b="1" dirty="0">
                <a:effectLst>
                  <a:outerShdw blurRad="38100" dist="38100" dir="2700000" algn="tl">
                    <a:srgbClr val="C0C0C0"/>
                  </a:outerShdw>
                </a:effectLst>
              </a:rPr>
              <a:t>Introduction to SMT technology </a:t>
            </a:r>
            <a:r>
              <a:rPr lang="en-US" altLang="zh-CN" sz="2800" b="1" dirty="0" smtClean="0">
                <a:effectLst>
                  <a:outerShdw blurRad="38100" dist="38100" dir="2700000" algn="tl">
                    <a:srgbClr val="C0C0C0"/>
                  </a:outerShdw>
                </a:effectLst>
              </a:rPr>
              <a:t> SMT</a:t>
            </a:r>
            <a:r>
              <a:rPr lang="zh-CN" altLang="en-US" sz="2800" b="1" dirty="0">
                <a:effectLst>
                  <a:outerShdw blurRad="38100" dist="38100" dir="2700000" algn="tl">
                    <a:srgbClr val="C0C0C0"/>
                  </a:outerShdw>
                </a:effectLst>
              </a:rPr>
              <a:t>技术简介</a:t>
            </a:r>
          </a:p>
        </p:txBody>
      </p:sp>
      <p:graphicFrame>
        <p:nvGraphicFramePr>
          <p:cNvPr id="4" name="Object 13"/>
          <p:cNvGraphicFramePr>
            <a:graphicFrameLocks noChangeAspect="1"/>
          </p:cNvGraphicFramePr>
          <p:nvPr>
            <p:extLst>
              <p:ext uri="{D42A27DB-BD31-4B8C-83A1-F6EECF244321}">
                <p14:modId xmlns:p14="http://schemas.microsoft.com/office/powerpoint/2010/main" xmlns="" val="1436507790"/>
              </p:ext>
            </p:extLst>
          </p:nvPr>
        </p:nvGraphicFramePr>
        <p:xfrm>
          <a:off x="1475656" y="4150307"/>
          <a:ext cx="2752725" cy="1509713"/>
        </p:xfrm>
        <a:graphic>
          <a:graphicData uri="http://schemas.openxmlformats.org/presentationml/2006/ole">
            <p:oleObj spid="_x0000_s2057" name="Visio" r:id="rId3" imgW="2747881" imgH="1505123" progId="">
              <p:embed/>
            </p:oleObj>
          </a:graphicData>
        </a:graphic>
      </p:graphicFrame>
      <p:sp>
        <p:nvSpPr>
          <p:cNvPr id="2" name="矩形 1"/>
          <p:cNvSpPr/>
          <p:nvPr/>
        </p:nvSpPr>
        <p:spPr>
          <a:xfrm>
            <a:off x="1907704" y="5589240"/>
            <a:ext cx="1452001" cy="369332"/>
          </a:xfrm>
          <a:prstGeom prst="rect">
            <a:avLst/>
          </a:prstGeom>
        </p:spPr>
        <p:txBody>
          <a:bodyPr wrap="none">
            <a:spAutoFit/>
          </a:bodyPr>
          <a:lstStyle/>
          <a:p>
            <a:r>
              <a:rPr lang="en-US" altLang="zh-CN" sz="1200" dirty="0">
                <a:effectLst>
                  <a:outerShdw blurRad="38100" dist="38100" dir="2700000" algn="tl">
                    <a:srgbClr val="C0C0C0"/>
                  </a:outerShdw>
                </a:effectLst>
                <a:latin typeface="Cambria Math" panose="02040503050406030204" pitchFamily="18" charset="0"/>
                <a:ea typeface="黑体" panose="02010609060101010101" pitchFamily="49" charset="-122"/>
              </a:rPr>
              <a:t> </a:t>
            </a:r>
            <a:r>
              <a:rPr lang="en-US" altLang="zh-CN" dirty="0">
                <a:effectLst>
                  <a:outerShdw blurRad="38100" dist="38100" dir="2700000" algn="tl">
                    <a:srgbClr val="C0C0C0"/>
                  </a:outerShdw>
                </a:effectLst>
                <a:latin typeface="Cambria Math" panose="02040503050406030204" pitchFamily="18" charset="0"/>
                <a:ea typeface="黑体" panose="02010609060101010101" pitchFamily="49" charset="-122"/>
              </a:rPr>
              <a:t>resistor chip</a:t>
            </a:r>
            <a:endParaRPr lang="zh-CN" altLang="en-US" dirty="0"/>
          </a:p>
        </p:txBody>
      </p:sp>
      <p:cxnSp>
        <p:nvCxnSpPr>
          <p:cNvPr id="7" name="直接箭头连接符 6"/>
          <p:cNvCxnSpPr/>
          <p:nvPr/>
        </p:nvCxnSpPr>
        <p:spPr>
          <a:xfrm>
            <a:off x="3491880" y="4509120"/>
            <a:ext cx="172819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5518604" y="4252446"/>
            <a:ext cx="3301868" cy="369332"/>
          </a:xfrm>
          <a:prstGeom prst="rect">
            <a:avLst/>
          </a:prstGeom>
        </p:spPr>
        <p:txBody>
          <a:bodyPr wrap="square">
            <a:spAutoFit/>
          </a:bodyPr>
          <a:lstStyle/>
          <a:p>
            <a:r>
              <a:rPr lang="en-US" altLang="zh-CN" dirty="0" smtClean="0">
                <a:effectLst>
                  <a:outerShdw blurRad="38100" dist="38100" dir="2700000" algn="tl">
                    <a:srgbClr val="C0C0C0"/>
                  </a:outerShdw>
                </a:effectLst>
                <a:latin typeface="Cambria Math" panose="02040503050406030204" pitchFamily="18" charset="0"/>
                <a:ea typeface="黑体" panose="02010609060101010101" pitchFamily="49" charset="-122"/>
              </a:rPr>
              <a:t>562: 56 x 10^2 = 5600=5.6K</a:t>
            </a:r>
            <a:endParaRPr lang="zh-CN" altLang="en-US" sz="2800" dirty="0"/>
          </a:p>
        </p:txBody>
      </p:sp>
      <p:sp>
        <p:nvSpPr>
          <p:cNvPr id="10" name="下箭头 9"/>
          <p:cNvSpPr/>
          <p:nvPr/>
        </p:nvSpPr>
        <p:spPr>
          <a:xfrm rot="10800000">
            <a:off x="428519" y="3950469"/>
            <a:ext cx="720080"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2411760" y="3798859"/>
            <a:ext cx="1300677" cy="369332"/>
          </a:xfrm>
          <a:prstGeom prst="rect">
            <a:avLst/>
          </a:prstGeom>
        </p:spPr>
        <p:txBody>
          <a:bodyPr wrap="none">
            <a:spAutoFit/>
          </a:bodyPr>
          <a:lstStyle/>
          <a:p>
            <a:r>
              <a:rPr lang="zh-CN" altLang="en-US" dirty="0"/>
              <a:t>This face up</a:t>
            </a:r>
          </a:p>
        </p:txBody>
      </p:sp>
    </p:spTree>
    <p:extLst>
      <p:ext uri="{BB962C8B-B14F-4D97-AF65-F5344CB8AC3E}">
        <p14:creationId xmlns:p14="http://schemas.microsoft.com/office/powerpoint/2010/main" xmlns="" val="36385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2225</TotalTime>
  <Words>2037</Words>
  <Application>Microsoft Office PowerPoint</Application>
  <PresentationFormat>全屏显示(4:3)</PresentationFormat>
  <Paragraphs>215</Paragraphs>
  <Slides>37</Slides>
  <Notes>0</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37</vt:i4>
      </vt:variant>
    </vt:vector>
  </HeadingPairs>
  <TitlesOfParts>
    <vt:vector size="39" baseType="lpstr">
      <vt:lpstr>Office 主题​​</vt:lpstr>
      <vt:lpstr>Visio</vt:lpstr>
      <vt:lpstr>SMT 收音机装接 SMT radio install</vt:lpstr>
      <vt:lpstr>Catalog 目录</vt:lpstr>
      <vt:lpstr>幻灯片 3</vt:lpstr>
      <vt:lpstr>幻灯片 4</vt:lpstr>
      <vt:lpstr>幻灯片 5</vt:lpstr>
      <vt:lpstr>幻灯片 6</vt:lpstr>
      <vt:lpstr>Match / ant / SMC 火柴／蚂蚁／ＳＭＣ</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孙红</cp:lastModifiedBy>
  <cp:revision>95</cp:revision>
  <dcterms:created xsi:type="dcterms:W3CDTF">2017-08-01T01:07:07Z</dcterms:created>
  <dcterms:modified xsi:type="dcterms:W3CDTF">2019-09-10T02:46:24Z</dcterms:modified>
</cp:coreProperties>
</file>